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460" r:id="rId3"/>
    <p:sldId id="257" r:id="rId4"/>
    <p:sldId id="488" r:id="rId5"/>
    <p:sldId id="495" r:id="rId6"/>
    <p:sldId id="497" r:id="rId7"/>
    <p:sldId id="498" r:id="rId8"/>
    <p:sldId id="499" r:id="rId9"/>
    <p:sldId id="500" r:id="rId10"/>
    <p:sldId id="501" r:id="rId11"/>
    <p:sldId id="502" r:id="rId12"/>
    <p:sldId id="505" r:id="rId13"/>
    <p:sldId id="317" r:id="rId14"/>
    <p:sldId id="507" r:id="rId15"/>
    <p:sldId id="286" r:id="rId16"/>
    <p:sldId id="503" r:id="rId17"/>
    <p:sldId id="504" r:id="rId18"/>
    <p:sldId id="506" r:id="rId19"/>
    <p:sldId id="489" r:id="rId20"/>
    <p:sldId id="508" r:id="rId21"/>
    <p:sldId id="517" r:id="rId22"/>
    <p:sldId id="496" r:id="rId23"/>
    <p:sldId id="514" r:id="rId24"/>
    <p:sldId id="509" r:id="rId25"/>
    <p:sldId id="510" r:id="rId26"/>
    <p:sldId id="511" r:id="rId27"/>
    <p:sldId id="512" r:id="rId28"/>
    <p:sldId id="515" r:id="rId29"/>
    <p:sldId id="51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48C8"/>
    <a:srgbClr val="E8D9F3"/>
    <a:srgbClr val="E7F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319" autoAdjust="0"/>
  </p:normalViewPr>
  <p:slideViewPr>
    <p:cSldViewPr snapToGrid="0">
      <p:cViewPr varScale="1">
        <p:scale>
          <a:sx n="54" d="100"/>
          <a:sy n="54" d="100"/>
        </p:scale>
        <p:origin x="135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34421-D40C-4788-AB2F-F41C97B0F7ED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7DBD3-9814-4FCA-9122-327D4D58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38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75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Laptop</a:t>
            </a:r>
          </a:p>
          <a:p>
            <a:pPr marL="171450" indent="-171450">
              <a:buFontTx/>
              <a:buChar char="-"/>
            </a:pPr>
            <a:r>
              <a:rPr lang="en-US" dirty="0"/>
              <a:t>USB Flash / CD /DVD</a:t>
            </a:r>
          </a:p>
          <a:p>
            <a:pPr marL="171450" indent="-171450">
              <a:buFontTx/>
              <a:buChar char="-"/>
            </a:pPr>
            <a:r>
              <a:rPr lang="en-US" dirty="0"/>
              <a:t>ISO file 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Hardware requirement to install Windows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31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Laptop</a:t>
            </a:r>
          </a:p>
          <a:p>
            <a:pPr marL="171450" indent="-171450">
              <a:buFontTx/>
              <a:buChar char="-"/>
            </a:pPr>
            <a:r>
              <a:rPr lang="en-US" dirty="0"/>
              <a:t>USB Flash / CD /DVD</a:t>
            </a:r>
          </a:p>
          <a:p>
            <a:pPr marL="171450" indent="-171450">
              <a:buFontTx/>
              <a:buChar char="-"/>
            </a:pPr>
            <a:r>
              <a:rPr lang="en-US" dirty="0"/>
              <a:t>ISO file 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Hardware requirement to install Windows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9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is flash boot?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create flash boot?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57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https://www.youtube.com/watch?v=fkGCLIQx1MI </a:t>
            </a:r>
          </a:p>
          <a:p>
            <a:r>
              <a:rPr lang="en-US" dirty="0"/>
              <a:t>https://getintopc.com/softwares/operating-systems/page/10/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15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is partition in Windows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do we need to partition a hard disk?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many partition in Windows we should have?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1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800" b="0" baseline="-25000" dirty="0"/>
              <a:t>Why you need to format you storage device?</a:t>
            </a:r>
          </a:p>
          <a:p>
            <a:pPr marL="628650" lvl="1" indent="-171450">
              <a:buFontTx/>
              <a:buChar char="-"/>
            </a:pPr>
            <a:r>
              <a:rPr lang="en-US" sz="800" b="0" baseline="-25000" dirty="0"/>
              <a:t>To choose file system like NTFS (to manage how data is stored on device)</a:t>
            </a:r>
          </a:p>
          <a:p>
            <a:pPr marL="628650" lvl="1" indent="-171450">
              <a:buFontTx/>
              <a:buChar char="-"/>
            </a:pPr>
            <a:r>
              <a:rPr lang="en-US" sz="800" b="0" baseline="-25000" dirty="0"/>
              <a:t>To choose drive letter like drive C: D: E: </a:t>
            </a:r>
          </a:p>
          <a:p>
            <a:pPr marL="628650" lvl="1" indent="-171450">
              <a:buFontTx/>
              <a:buChar char="-"/>
            </a:pPr>
            <a:r>
              <a:rPr lang="en-US" sz="800" b="0" baseline="-25000" dirty="0"/>
              <a:t>To set label of device </a:t>
            </a:r>
          </a:p>
          <a:p>
            <a:pPr marL="628650" lvl="1" indent="-171450">
              <a:buFontTx/>
              <a:buChar char="-"/>
            </a:pPr>
            <a:r>
              <a:rPr lang="en-US" sz="800" b="0" baseline="-25000" dirty="0"/>
              <a:t>(These information are required on a storage device)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59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Different partition store different kind of data.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64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74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:notes"/>
          <p:cNvSpPr txBox="1">
            <a:spLocks noGrp="1"/>
          </p:cNvSpPr>
          <p:nvPr>
            <p:ph type="body" idx="1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spcFirstLastPara="1" wrap="square" lIns="93272" tIns="93272" rIns="93272" bIns="93272" anchor="t" anchorCtr="0">
            <a:noAutofit/>
          </a:bodyPr>
          <a:lstStyle/>
          <a:p>
            <a:endParaRPr dirty="0"/>
          </a:p>
        </p:txBody>
      </p:sp>
      <p:sp>
        <p:nvSpPr>
          <p:cNvPr id="275" name="Google Shape;2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3950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0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https://www.youtube.com/watch?v=fkGCLIQx1MI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5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is OS?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OS does in computer?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type of OS?</a:t>
            </a:r>
          </a:p>
          <a:p>
            <a:pPr marL="0" indent="0">
              <a:buFontTx/>
              <a:buNone/>
            </a:pPr>
            <a:r>
              <a:rPr lang="en-US" dirty="0"/>
              <a:t>https://edu.gcfglobal.org/en/computerbasics/understanding-operating-systems/1/# 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81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is OS?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OS does in computer?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kind of OS?</a:t>
            </a:r>
          </a:p>
          <a:p>
            <a:pPr marL="0" indent="0">
              <a:buFontTx/>
              <a:buNone/>
            </a:pPr>
            <a:r>
              <a:rPr lang="en-US" dirty="0"/>
              <a:t>https://edu.gcfglobal.org/en/computerbasics/understanding-operating-systems/1/# 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07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Review RAM, CPU,</a:t>
            </a:r>
            <a:r>
              <a:rPr lang="en-US" baseline="0" dirty="0"/>
              <a:t> HDD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6EC42-6C83-4C4B-9622-112836F26811}" type="slidenum">
              <a:rPr lang="ja-JP" altLang="fr-FR" smtClean="0"/>
              <a:pPr/>
              <a:t>13</a:t>
            </a:fld>
            <a:endParaRPr lang="fr-FR" altLang="ja-JP" dirty="0"/>
          </a:p>
        </p:txBody>
      </p:sp>
    </p:spTree>
    <p:extLst>
      <p:ext uri="{BB962C8B-B14F-4D97-AF65-F5344CB8AC3E}">
        <p14:creationId xmlns:p14="http://schemas.microsoft.com/office/powerpoint/2010/main" val="552060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Clr>
                <a:srgbClr val="FFFBDD"/>
              </a:buClr>
              <a:buNone/>
            </a:pPr>
            <a:r>
              <a:rPr lang="en-US" altLang="en-US" sz="1200" b="1" dirty="0">
                <a:solidFill>
                  <a:srgbClr val="00B0F0"/>
                </a:solidFill>
              </a:rPr>
              <a:t>Computer Booting Process</a:t>
            </a:r>
          </a:p>
          <a:p>
            <a:pPr marL="0" indent="0" eaLnBrk="1" hangingPunct="1">
              <a:buClr>
                <a:srgbClr val="FFFBDD"/>
              </a:buClr>
              <a:buNone/>
            </a:pPr>
            <a:endParaRPr lang="en-US" altLang="en-US" sz="900" dirty="0">
              <a:solidFill>
                <a:srgbClr val="00B0F0"/>
              </a:solidFill>
            </a:endParaRPr>
          </a:p>
          <a:p>
            <a:pPr marL="0" indent="0" eaLnBrk="1" hangingPunct="1">
              <a:buClr>
                <a:srgbClr val="FFFBDD"/>
              </a:buClr>
              <a:buNone/>
            </a:pPr>
            <a:r>
              <a:rPr lang="en-US" altLang="en-US" sz="1200" b="1" dirty="0">
                <a:solidFill>
                  <a:srgbClr val="FF0000"/>
                </a:solidFill>
              </a:rPr>
              <a:t>Step 1</a:t>
            </a:r>
            <a:r>
              <a:rPr lang="en-US" altLang="en-US" sz="1200" b="1" dirty="0"/>
              <a:t>:</a:t>
            </a:r>
            <a:r>
              <a:rPr lang="en-US" altLang="en-US" sz="1200" dirty="0"/>
              <a:t> The basic input/output system (BIOS) is activated </a:t>
            </a:r>
            <a:r>
              <a:rPr lang="en-US" altLang="en-US" sz="1200" i="1" dirty="0">
                <a:solidFill>
                  <a:schemeClr val="accent6">
                    <a:lumMod val="75000"/>
                  </a:schemeClr>
                </a:solidFill>
              </a:rPr>
              <a:t>(Press on power button)</a:t>
            </a:r>
            <a:endParaRPr lang="en-US" altLang="en-US" sz="1050" b="1" dirty="0"/>
          </a:p>
          <a:p>
            <a:pPr marL="0" indent="0" eaLnBrk="1" hangingPunct="1">
              <a:buClr>
                <a:srgbClr val="FFFBDD"/>
              </a:buClr>
              <a:buNone/>
            </a:pPr>
            <a:r>
              <a:rPr lang="en-US" altLang="en-US" sz="1200" b="1" dirty="0">
                <a:solidFill>
                  <a:srgbClr val="FF0000"/>
                </a:solidFill>
              </a:rPr>
              <a:t>Step 2</a:t>
            </a:r>
            <a:r>
              <a:rPr lang="en-US" altLang="en-US" sz="1200" b="1" dirty="0"/>
              <a:t>:</a:t>
            </a:r>
            <a:r>
              <a:rPr lang="en-US" altLang="en-US" sz="1200" dirty="0"/>
              <a:t> A Power-on self-test (POST) checks attached hardware to make sure it works</a:t>
            </a:r>
            <a:endParaRPr lang="en-US" altLang="en-US" sz="1050" b="1" dirty="0"/>
          </a:p>
          <a:p>
            <a:pPr marL="0" indent="0" eaLnBrk="1" hangingPunct="1">
              <a:buClr>
                <a:srgbClr val="FFFBDD"/>
              </a:buClr>
              <a:buNone/>
            </a:pPr>
            <a:r>
              <a:rPr lang="en-US" altLang="en-US" sz="1200" b="1" dirty="0">
                <a:solidFill>
                  <a:srgbClr val="FF0000"/>
                </a:solidFill>
              </a:rPr>
              <a:t>Step 3</a:t>
            </a:r>
            <a:r>
              <a:rPr lang="en-US" altLang="en-US" sz="1200" b="1" dirty="0"/>
              <a:t>:</a:t>
            </a:r>
            <a:r>
              <a:rPr lang="en-US" altLang="en-US" sz="1200" dirty="0"/>
              <a:t> The operating system loads into memory from </a:t>
            </a:r>
            <a:r>
              <a:rPr lang="en-US" altLang="en-US" sz="1200" b="1" dirty="0"/>
              <a:t>boot device </a:t>
            </a:r>
            <a:r>
              <a:rPr lang="en-US" altLang="en-US" sz="1200" i="1" dirty="0">
                <a:solidFill>
                  <a:schemeClr val="accent6">
                    <a:lumMod val="75000"/>
                  </a:schemeClr>
                </a:solidFill>
              </a:rPr>
              <a:t>(from HDD by default)</a:t>
            </a:r>
            <a:endParaRPr lang="en-US" altLang="en-US" sz="1050" b="1" dirty="0"/>
          </a:p>
          <a:p>
            <a:pPr marL="0" indent="0" eaLnBrk="1" hangingPunct="1">
              <a:buClr>
                <a:srgbClr val="FFFBDD"/>
              </a:buClr>
              <a:buNone/>
            </a:pPr>
            <a:r>
              <a:rPr lang="en-US" altLang="en-US" sz="1200" b="1" dirty="0">
                <a:solidFill>
                  <a:srgbClr val="FF0000"/>
                </a:solidFill>
              </a:rPr>
              <a:t>Step 4</a:t>
            </a:r>
            <a:r>
              <a:rPr lang="en-US" altLang="en-US" sz="1200" b="1" dirty="0"/>
              <a:t>:</a:t>
            </a:r>
            <a:r>
              <a:rPr lang="en-US" altLang="en-US" sz="1200" dirty="0"/>
              <a:t> Configuration and customization settings are checked</a:t>
            </a:r>
            <a:r>
              <a:rPr lang="en-US" altLang="en-US" sz="1400" dirty="0"/>
              <a:t>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+mj-lt"/>
              </a:rPr>
              <a:t>The BIOS goes through a </a:t>
            </a:r>
            <a:r>
              <a:rPr lang="en-GB" sz="1200" b="1" dirty="0">
                <a:latin typeface="+mj-lt"/>
              </a:rPr>
              <a:t>POST</a:t>
            </a:r>
            <a:r>
              <a:rPr lang="en-GB" sz="1200" dirty="0">
                <a:latin typeface="+mj-lt"/>
              </a:rPr>
              <a:t>, or Power-On Self Test, before booting your operating system. It checks to ensure your hardware configuration is valid and working properly. </a:t>
            </a:r>
            <a:endParaRPr lang="en-US" sz="1200" dirty="0">
              <a:latin typeface="+mj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9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Laptop</a:t>
            </a:r>
          </a:p>
          <a:p>
            <a:pPr marL="171450" indent="-171450">
              <a:buFontTx/>
              <a:buChar char="-"/>
            </a:pPr>
            <a:r>
              <a:rPr lang="en-US" dirty="0"/>
              <a:t>USB Flash / CD /DVD</a:t>
            </a:r>
          </a:p>
          <a:p>
            <a:pPr marL="171450" indent="-171450">
              <a:buFontTx/>
              <a:buChar char="-"/>
            </a:pPr>
            <a:r>
              <a:rPr lang="en-US" dirty="0"/>
              <a:t>ISO file 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Hardware requirement to install Windows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84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E5008-553F-0FA2-175B-2F36831EC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E49EA-CE67-4224-6026-7B6EDB400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F0DE6-08FE-1D3E-67E8-EB649C54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DCE48-4462-29AA-8DF9-4997C5FA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4FEF0-0ABD-F7D3-7456-3CE751D4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6659-AB12-3B8E-6602-FAE26264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617A2-5030-2A24-517F-1FC0697FF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26B36-5D62-8E7B-788B-745809CC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4D63C-B1E8-81F0-D57B-17477FC78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D75CC-4818-D7E2-0607-41C34416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6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5CB8D-4D11-A2A7-36D1-DDC0D23DF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AC54F-D201-0BA2-27D5-86D8D5800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F3721-B68A-4C4F-F3D0-137E1E6E6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34466-E87F-0A8B-7F7D-0C86E1C25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6FBC9-2F0B-048E-6080-76B3BF13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34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icture" userDrawn="1">
  <p:cSld name="Text + pictur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320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621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8"/>
          <p:cNvSpPr txBox="1"/>
          <p:nvPr userDrawn="1"/>
        </p:nvSpPr>
        <p:spPr>
          <a:xfrm>
            <a:off x="10513485" y="6092826"/>
            <a:ext cx="1246716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EE56B0BB-B9C9-4636-800D-05194318F4E9}" type="slidenum">
              <a:rPr lang="ja-JP" altLang="fr-FR" sz="1400">
                <a:solidFill>
                  <a:srgbClr val="22BBEA"/>
                </a:solidFill>
                <a:ea typeface="ＭＳ Ｐゴシック" pitchFamily="34" charset="-128"/>
              </a:rPr>
              <a:pPr algn="r" eaLnBrk="1" hangingPunct="1"/>
              <a:t>‹#›</a:t>
            </a:fld>
            <a:endParaRPr lang="fr-FR" altLang="ja-JP" sz="1600">
              <a:solidFill>
                <a:srgbClr val="22BBEA"/>
              </a:solidFill>
              <a:ea typeface="ＭＳ Ｐゴシック" pitchFamily="34" charset="-128"/>
            </a:endParaRPr>
          </a:p>
        </p:txBody>
      </p:sp>
      <p:sp>
        <p:nvSpPr>
          <p:cNvPr id="6" name="Google Shape;189;p18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90;p18"/>
          <p:cNvSpPr/>
          <p:nvPr userDrawn="1"/>
        </p:nvSpPr>
        <p:spPr>
          <a:xfrm>
            <a:off x="-28988" y="6773400"/>
            <a:ext cx="12220987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7;p1"/>
          <p:cNvPicPr preferRelativeResize="0"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693" y="228600"/>
            <a:ext cx="489057" cy="512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3991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8"/>
          <p:cNvSpPr txBox="1"/>
          <p:nvPr userDrawn="1"/>
        </p:nvSpPr>
        <p:spPr>
          <a:xfrm>
            <a:off x="10513485" y="6092826"/>
            <a:ext cx="1246716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EE56B0BB-B9C9-4636-800D-05194318F4E9}" type="slidenum">
              <a:rPr lang="ja-JP" altLang="fr-FR" sz="1400">
                <a:solidFill>
                  <a:srgbClr val="22BBEA"/>
                </a:solidFill>
                <a:ea typeface="ＭＳ Ｐゴシック" pitchFamily="34" charset="-128"/>
              </a:rPr>
              <a:pPr algn="r" eaLnBrk="1" hangingPunct="1"/>
              <a:t>‹#›</a:t>
            </a:fld>
            <a:endParaRPr lang="fr-FR" altLang="ja-JP" sz="1600" dirty="0">
              <a:solidFill>
                <a:srgbClr val="22BBEA"/>
              </a:solidFill>
              <a:ea typeface="ＭＳ Ｐゴシック" pitchFamily="34" charset="-128"/>
            </a:endParaRPr>
          </a:p>
        </p:txBody>
      </p:sp>
      <p:sp>
        <p:nvSpPr>
          <p:cNvPr id="15" name="Google Shape;189;p18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90;p18"/>
          <p:cNvSpPr/>
          <p:nvPr userDrawn="1"/>
        </p:nvSpPr>
        <p:spPr>
          <a:xfrm>
            <a:off x="-28988" y="6773400"/>
            <a:ext cx="12220987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" name="Google Shape;7;p1"/>
          <p:cNvPicPr preferRelativeResize="0"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693" y="228600"/>
            <a:ext cx="489057" cy="512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5256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6755-BE15-52EF-FD6C-C5556594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CB312-B873-91CF-0C31-56850EE74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BDB21-D20B-E51A-925E-FDB924B55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33659-403C-BE1A-6F93-F68BAD95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7A1EC-E8D4-4FAE-DB5D-1F8CBF62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03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15A6-1724-85AC-84F8-367B0DB8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32AF-F3F0-484C-4FC8-BC1449717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2F153-6FA3-7B12-8100-00B26568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AF9CC-306B-9C32-40C9-D48DA09A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CAF8B-E32C-B9B0-0CD4-7B5F05B2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63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DF4E3-FBF1-5B51-20D5-B11AE692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241C8-A60B-C903-5C16-F871B4643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B36C9-CB3E-2058-40BA-AAF860D93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44596-5498-46F6-779E-423590EE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2ADEE-4E8E-0A32-653D-9381691DE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0F3CB-5837-9415-287F-C38665ED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58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A237-0604-31E2-75A1-A2882FADD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A9DFB-5403-83DD-CD6D-DC880F0F9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C84E-C52C-87F9-FEF2-338786D27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8EDD2-B35D-DA74-8C1B-A774A6A49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428B2-AB0D-6414-7E83-0961DB78E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062DAC-D361-24BB-28D3-DA1963CBC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CC522C-12E9-96F0-13B1-580465526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61E72-28B7-C4E9-2E7F-85A71C70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F907E-965A-F3B8-C308-17DEED62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53948-9BD8-7404-F790-6F9C7E092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08096-E73D-7CA9-0C55-94BAF8BC8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7A502-0D04-78D9-04DF-BE523AE72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7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E596EA-2A27-B4F3-64E6-EEB027C2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9FA63-8E04-5F98-79D8-AC0D9325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92607-FE2E-D105-9413-5827F341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2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FE9F-64EC-058E-7AFE-9DBED507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1C2F0-7B14-7C30-2914-9487A3200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B7D66-5423-57F8-AACD-C4D75981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A791C-0FD3-FC44-D4AA-77EC41B52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CF23F-D6E0-3BE3-AAF4-8A0D8815E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1A475-A0F0-3023-3DB6-6236D30D8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04E0-BE67-DDDE-784F-558E3BEAF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EDFD80-0829-4EEB-3067-D8F8BBCCE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88543-7805-BF0C-149F-2498E88BA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5A68B-E3BF-73DF-0B95-EE2993EF4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85F3E-DEEB-39E4-C0E7-B0959199A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7D1D-0462-AA62-50FE-7BCA1F235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0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0DBEEC-A2EA-4A5D-D5E0-8125C88F0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92B44-F06A-3062-DE4D-03370C3C0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2979D-CF29-BBB5-F82F-7B1BE0A8DA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1573F-03D0-4BA5-9FDB-8AD6A559DF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BD1B4-96C3-3630-77ED-8262DE35D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B186A-FA80-E0F5-D80A-62FB3EA07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16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8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earchcio-midmarket.techtarget.com/definition/operating-system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://searchmobilecomputing.techtarget.com/definition/RA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hyperlink" Target="https://www.computerhope.com/jargon/b/boot.htm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rufus.akeo.ie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zBkzqMYGcZ0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jp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fkGCLIQx1MI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3">
            <a:extLst>
              <a:ext uri="{FF2B5EF4-FFF2-40B4-BE49-F238E27FC236}">
                <a16:creationId xmlns:a16="http://schemas.microsoft.com/office/drawing/2014/main" id="{ABD94349-5489-96B8-F1EF-70DA801DC1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98;p3">
            <a:extLst>
              <a:ext uri="{FF2B5EF4-FFF2-40B4-BE49-F238E27FC236}">
                <a16:creationId xmlns:a16="http://schemas.microsoft.com/office/drawing/2014/main" id="{680C9F9A-43DA-523B-11EF-1C846378E97F}"/>
              </a:ext>
            </a:extLst>
          </p:cNvPr>
          <p:cNvSpPr/>
          <p:nvPr/>
        </p:nvSpPr>
        <p:spPr>
          <a:xfrm>
            <a:off x="777240" y="1485900"/>
            <a:ext cx="10664190" cy="4220980"/>
          </a:xfrm>
          <a:prstGeom prst="rect">
            <a:avLst/>
          </a:prstGeom>
          <a:solidFill>
            <a:srgbClr val="00B0F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99;p3">
            <a:extLst>
              <a:ext uri="{FF2B5EF4-FFF2-40B4-BE49-F238E27FC236}">
                <a16:creationId xmlns:a16="http://schemas.microsoft.com/office/drawing/2014/main" id="{8E314446-FD7C-EB27-EE58-78C06287651C}"/>
              </a:ext>
            </a:extLst>
          </p:cNvPr>
          <p:cNvSpPr txBox="1"/>
          <p:nvPr/>
        </p:nvSpPr>
        <p:spPr>
          <a:xfrm>
            <a:off x="777240" y="1749287"/>
            <a:ext cx="10469880" cy="369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GB" sz="8000" b="1" dirty="0">
                <a:solidFill>
                  <a:schemeClr val="lt1"/>
                </a:solidFill>
                <a:ea typeface="Arial"/>
                <a:cs typeface="Arial"/>
                <a:sym typeface="Arial"/>
              </a:rPr>
              <a:t>Things to know before </a:t>
            </a:r>
            <a:r>
              <a:rPr lang="en-GB" sz="8000" b="1" dirty="0">
                <a:solidFill>
                  <a:schemeClr val="accent4">
                    <a:lumMod val="40000"/>
                    <a:lumOff val="60000"/>
                  </a:schemeClr>
                </a:solidFill>
                <a:ea typeface="Arial"/>
                <a:cs typeface="Arial"/>
                <a:sym typeface="Arial"/>
              </a:rPr>
              <a:t>installing Windows OS</a:t>
            </a:r>
            <a:endParaRPr sz="8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4341351" y="951065"/>
            <a:ext cx="3509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BASIC COMPUTER USAGE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42944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3A23-6BDE-248B-D6E0-7864A275E83B}"/>
              </a:ext>
            </a:extLst>
          </p:cNvPr>
          <p:cNvSpPr txBox="1">
            <a:spLocks/>
          </p:cNvSpPr>
          <p:nvPr/>
        </p:nvSpPr>
        <p:spPr bwMode="auto">
          <a:xfrm>
            <a:off x="3125597" y="270685"/>
            <a:ext cx="5940806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Operating System’s Job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9D5065A1-1D19-94E2-7813-0B4BBFAB11AC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A8BD3B-A056-1322-0C24-1F5B74F17ECD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349EB31C-AF12-9396-50E4-4C2BA2796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EA79BF3E-F3CC-AE7A-527D-D1DA66151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72656D72-907E-64EC-1E9E-BAC9DA0B92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50" name="Picture 2" descr="Computer Accessories Hardware - PNG All">
            <a:extLst>
              <a:ext uri="{FF2B5EF4-FFF2-40B4-BE49-F238E27FC236}">
                <a16:creationId xmlns:a16="http://schemas.microsoft.com/office/drawing/2014/main" id="{D69195B5-D4BD-9224-8F3E-CA6EE104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082" y="3243415"/>
            <a:ext cx="4988957" cy="304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A11B60-FD09-C2EB-2240-AECBEE6852BD}"/>
              </a:ext>
            </a:extLst>
          </p:cNvPr>
          <p:cNvSpPr txBox="1"/>
          <p:nvPr/>
        </p:nvSpPr>
        <p:spPr>
          <a:xfrm>
            <a:off x="854854" y="1470848"/>
            <a:ext cx="10482291" cy="1415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Managing hardware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Operating system mange the computer’s memory (RAM), processor (CPU) and other hardware devices that connected to computer (mouse, keyboard, disk drive…).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15D8C0-7E87-36B1-4BD8-4E64FBC18209}"/>
              </a:ext>
            </a:extLst>
          </p:cNvPr>
          <p:cNvSpPr/>
          <p:nvPr/>
        </p:nvSpPr>
        <p:spPr>
          <a:xfrm>
            <a:off x="868196" y="3251924"/>
            <a:ext cx="6452104" cy="236955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</a:rPr>
              <a:t>Example: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It allows CPU to process the program software.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It allow you to connect the USB flash drive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It allow you to play a song and output the sound through speaker</a:t>
            </a:r>
          </a:p>
          <a:p>
            <a:pPr>
              <a:lnSpc>
                <a:spcPct val="150000"/>
              </a:lnSpc>
            </a:pPr>
            <a:endParaRPr lang="en-GB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743CB1-57EB-51C9-F988-C32DB2EFF58B}"/>
              </a:ext>
            </a:extLst>
          </p:cNvPr>
          <p:cNvSpPr/>
          <p:nvPr/>
        </p:nvSpPr>
        <p:spPr>
          <a:xfrm>
            <a:off x="11330609" y="224886"/>
            <a:ext cx="517585" cy="4760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15083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hord 15">
            <a:extLst>
              <a:ext uri="{FF2B5EF4-FFF2-40B4-BE49-F238E27FC236}">
                <a16:creationId xmlns:a16="http://schemas.microsoft.com/office/drawing/2014/main" id="{FC5ECD68-DB52-17AF-56B8-89BC43188FB6}"/>
              </a:ext>
            </a:extLst>
          </p:cNvPr>
          <p:cNvSpPr/>
          <p:nvPr/>
        </p:nvSpPr>
        <p:spPr>
          <a:xfrm rot="12147837">
            <a:off x="-1205027" y="2090184"/>
            <a:ext cx="3471935" cy="3347271"/>
          </a:xfrm>
          <a:prstGeom prst="chord">
            <a:avLst>
              <a:gd name="adj1" fmla="val 2754641"/>
              <a:gd name="adj2" fmla="val 1621770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83B259-4B68-9749-EBB7-B6659D259607}"/>
              </a:ext>
            </a:extLst>
          </p:cNvPr>
          <p:cNvSpPr txBox="1">
            <a:spLocks/>
          </p:cNvSpPr>
          <p:nvPr/>
        </p:nvSpPr>
        <p:spPr bwMode="auto">
          <a:xfrm>
            <a:off x="3125597" y="-113856"/>
            <a:ext cx="5940806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Type of Operating System</a:t>
            </a:r>
          </a:p>
        </p:txBody>
      </p:sp>
      <p:pic>
        <p:nvPicPr>
          <p:cNvPr id="7170" name="Picture 2" descr="Operating system - Free computer icons">
            <a:extLst>
              <a:ext uri="{FF2B5EF4-FFF2-40B4-BE49-F238E27FC236}">
                <a16:creationId xmlns:a16="http://schemas.microsoft.com/office/drawing/2014/main" id="{63DEE84C-15BB-4BC1-4B81-160578373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232"/>
            <a:ext cx="2078966" cy="207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inux Logo PNG Isolated HD | PNG Mart">
            <a:extLst>
              <a:ext uri="{FF2B5EF4-FFF2-40B4-BE49-F238E27FC236}">
                <a16:creationId xmlns:a16="http://schemas.microsoft.com/office/drawing/2014/main" id="{D1F6FD00-B0AF-AF6A-C4EA-C5F8DEACE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3" t="11529" r="24332" b="14370"/>
          <a:stretch/>
        </p:blipFill>
        <p:spPr bwMode="auto">
          <a:xfrm>
            <a:off x="3125596" y="1243384"/>
            <a:ext cx="1570496" cy="147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F77EE42-54DB-4458-AA26-27D04C8F6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459" y="3341776"/>
            <a:ext cx="970769" cy="10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MAC OS logo - Free computer icons">
            <a:extLst>
              <a:ext uri="{FF2B5EF4-FFF2-40B4-BE49-F238E27FC236}">
                <a16:creationId xmlns:a16="http://schemas.microsoft.com/office/drawing/2014/main" id="{39430834-A7BC-5ED4-6395-0C3E58FDD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743" y="5125834"/>
            <a:ext cx="1126307" cy="112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DC3E0B-DD45-FC5C-E6AB-E82DCB8CDC28}"/>
              </a:ext>
            </a:extLst>
          </p:cNvPr>
          <p:cNvSpPr txBox="1"/>
          <p:nvPr/>
        </p:nvSpPr>
        <p:spPr>
          <a:xfrm>
            <a:off x="2527607" y="4438644"/>
            <a:ext cx="2798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Microsoft Windows </a:t>
            </a:r>
            <a:endParaRPr 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0E927-BBD1-4C29-67C4-6512912EFC3D}"/>
              </a:ext>
            </a:extLst>
          </p:cNvPr>
          <p:cNvSpPr txBox="1"/>
          <p:nvPr/>
        </p:nvSpPr>
        <p:spPr>
          <a:xfrm>
            <a:off x="2718145" y="2654551"/>
            <a:ext cx="249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Linux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BD2FE-6956-FF58-90F7-A97C9A7C0891}"/>
              </a:ext>
            </a:extLst>
          </p:cNvPr>
          <p:cNvSpPr txBox="1"/>
          <p:nvPr/>
        </p:nvSpPr>
        <p:spPr>
          <a:xfrm>
            <a:off x="2769901" y="6305298"/>
            <a:ext cx="249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MacOS</a:t>
            </a:r>
            <a:endParaRPr lang="en-US" b="1" dirty="0"/>
          </a:p>
        </p:txBody>
      </p:sp>
      <p:pic>
        <p:nvPicPr>
          <p:cNvPr id="7172" name="Picture 4" descr="Ubuntu Logo PNG Vector (AI) Free Download">
            <a:extLst>
              <a:ext uri="{FF2B5EF4-FFF2-40B4-BE49-F238E27FC236}">
                <a16:creationId xmlns:a16="http://schemas.microsoft.com/office/drawing/2014/main" id="{B6B7E5E2-2844-7D49-1E06-C5059FD25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531" y="1489521"/>
            <a:ext cx="1020647" cy="84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d Hat · GitLab">
            <a:extLst>
              <a:ext uri="{FF2B5EF4-FFF2-40B4-BE49-F238E27FC236}">
                <a16:creationId xmlns:a16="http://schemas.microsoft.com/office/drawing/2014/main" id="{F7D4B128-CA55-8FAE-C3FA-F901783F35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4" r="26612"/>
          <a:stretch/>
        </p:blipFill>
        <p:spPr bwMode="auto">
          <a:xfrm>
            <a:off x="6472782" y="1243384"/>
            <a:ext cx="1117896" cy="12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Download Project Distribution Installation Fedora Linux Free Transparent  Image HD HQ PNG Image | FreePNGImg">
            <a:extLst>
              <a:ext uri="{FF2B5EF4-FFF2-40B4-BE49-F238E27FC236}">
                <a16:creationId xmlns:a16="http://schemas.microsoft.com/office/drawing/2014/main" id="{9E81A162-996F-0124-6184-D70D26D1D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282" y="1437063"/>
            <a:ext cx="949107" cy="94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entOS 6.6 x86_64 : Free Download, Borrow, and Streaming : Internet Archive">
            <a:extLst>
              <a:ext uri="{FF2B5EF4-FFF2-40B4-BE49-F238E27FC236}">
                <a16:creationId xmlns:a16="http://schemas.microsoft.com/office/drawing/2014/main" id="{D87C7385-3999-D434-3521-54CE42333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329" y="1367992"/>
            <a:ext cx="1376671" cy="98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840B008E-E4CD-4986-4FB1-FEFA8D444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530" y="1489521"/>
            <a:ext cx="1350707" cy="84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C2F9314F-99F9-D826-3E26-BDC34A94F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688" y="3271573"/>
            <a:ext cx="1071091" cy="10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E929B0-EBCE-C0B3-BE7E-C85CFEA1F4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3039" y="3134258"/>
            <a:ext cx="1635747" cy="1239202"/>
          </a:xfrm>
          <a:prstGeom prst="rect">
            <a:avLst/>
          </a:prstGeom>
        </p:spPr>
      </p:pic>
      <p:pic>
        <p:nvPicPr>
          <p:cNvPr id="7196" name="Picture 28" descr="Windows 10 Reviews 2023: Details, Pricing, &amp; Features | G2">
            <a:extLst>
              <a:ext uri="{FF2B5EF4-FFF2-40B4-BE49-F238E27FC236}">
                <a16:creationId xmlns:a16="http://schemas.microsoft.com/office/drawing/2014/main" id="{00AC403C-B7F4-EF7C-328F-9E4EA2D12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5" r="24168"/>
          <a:stretch/>
        </p:blipFill>
        <p:spPr bwMode="auto">
          <a:xfrm>
            <a:off x="8565046" y="3023883"/>
            <a:ext cx="1352546" cy="142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windows 11 clear background cutout PNG &amp; clipart images | CITYPNG">
            <a:extLst>
              <a:ext uri="{FF2B5EF4-FFF2-40B4-BE49-F238E27FC236}">
                <a16:creationId xmlns:a16="http://schemas.microsoft.com/office/drawing/2014/main" id="{A1316F65-5AC8-2967-C089-98DE7D902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615" y="2908228"/>
            <a:ext cx="1895622" cy="135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MacOS Ventura Now Supported On ID &amp; EVO – Audient Help Desk">
            <a:extLst>
              <a:ext uri="{FF2B5EF4-FFF2-40B4-BE49-F238E27FC236}">
                <a16:creationId xmlns:a16="http://schemas.microsoft.com/office/drawing/2014/main" id="{01950727-B44C-8E42-D9D5-562555BE0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688" y="5270884"/>
            <a:ext cx="1214887" cy="121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2" name="Picture 34" descr="Mula complemento Moda macos 2016 Fértil Establecer después del colegio">
            <a:extLst>
              <a:ext uri="{FF2B5EF4-FFF2-40B4-BE49-F238E27FC236}">
                <a16:creationId xmlns:a16="http://schemas.microsoft.com/office/drawing/2014/main" id="{1BD14F88-7D2B-40C9-4DDB-405BB8545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187" y="5020799"/>
            <a:ext cx="1439814" cy="161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4" name="Picture 36" descr="Présentation macOS Monterey par Apple - Varcap Informatique">
            <a:extLst>
              <a:ext uri="{FF2B5EF4-FFF2-40B4-BE49-F238E27FC236}">
                <a16:creationId xmlns:a16="http://schemas.microsoft.com/office/drawing/2014/main" id="{822686A1-A5BD-D0F4-071E-4A36A0F7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541" y="5121548"/>
            <a:ext cx="1531431" cy="153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391E206-FBA1-562D-9F06-C21912D0D113}"/>
              </a:ext>
            </a:extLst>
          </p:cNvPr>
          <p:cNvGrpSpPr/>
          <p:nvPr/>
        </p:nvGrpSpPr>
        <p:grpSpPr>
          <a:xfrm>
            <a:off x="9583160" y="5045957"/>
            <a:ext cx="2499505" cy="1645925"/>
            <a:chOff x="9583160" y="5045957"/>
            <a:chExt cx="2499505" cy="1645925"/>
          </a:xfrm>
        </p:grpSpPr>
        <p:pic>
          <p:nvPicPr>
            <p:cNvPr id="7206" name="Picture 38">
              <a:extLst>
                <a:ext uri="{FF2B5EF4-FFF2-40B4-BE49-F238E27FC236}">
                  <a16:creationId xmlns:a16="http://schemas.microsoft.com/office/drawing/2014/main" id="{01616289-8DF1-A8C1-89E5-C328D87D4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3615" y="5045957"/>
              <a:ext cx="1439814" cy="1439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E54F74-DDCE-F89F-FC25-16460BDA67FB}"/>
                </a:ext>
              </a:extLst>
            </p:cNvPr>
            <p:cNvSpPr txBox="1"/>
            <p:nvPr/>
          </p:nvSpPr>
          <p:spPr>
            <a:xfrm>
              <a:off x="9583160" y="6353328"/>
              <a:ext cx="24995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macOS Mojave</a:t>
              </a:r>
              <a:endParaRPr 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9C4A52-6DD6-AC7A-6D85-D1988463397E}"/>
              </a:ext>
            </a:extLst>
          </p:cNvPr>
          <p:cNvCxnSpPr>
            <a:cxnSpLocks/>
          </p:cNvCxnSpPr>
          <p:nvPr/>
        </p:nvCxnSpPr>
        <p:spPr>
          <a:xfrm flipV="1">
            <a:off x="2211075" y="2415482"/>
            <a:ext cx="1205916" cy="1163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9FC78B-F4CC-D8A3-151F-752CA86CAEA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242169" y="3855589"/>
            <a:ext cx="1183290" cy="18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C8729C-E332-9D03-13C5-97B86CECFBE7}"/>
              </a:ext>
            </a:extLst>
          </p:cNvPr>
          <p:cNvCxnSpPr>
            <a:cxnSpLocks/>
          </p:cNvCxnSpPr>
          <p:nvPr/>
        </p:nvCxnSpPr>
        <p:spPr>
          <a:xfrm>
            <a:off x="2211075" y="4249102"/>
            <a:ext cx="1288167" cy="1579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6E4E535D-012E-4E5C-2370-21B9705318A2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3B54B7-6892-7C28-6053-BC6905BDFA0D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31" name="Picture 10">
              <a:extLst>
                <a:ext uri="{FF2B5EF4-FFF2-40B4-BE49-F238E27FC236}">
                  <a16:creationId xmlns:a16="http://schemas.microsoft.com/office/drawing/2014/main" id="{EE59D8CD-3E53-1386-0A0F-D52475FAE9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8" name="Picture 8">
              <a:extLst>
                <a:ext uri="{FF2B5EF4-FFF2-40B4-BE49-F238E27FC236}">
                  <a16:creationId xmlns:a16="http://schemas.microsoft.com/office/drawing/2014/main" id="{8C7B9A4A-8D54-5034-9DA7-240A10082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69" name="TextBox 9">
              <a:extLst>
                <a:ext uri="{FF2B5EF4-FFF2-40B4-BE49-F238E27FC236}">
                  <a16:creationId xmlns:a16="http://schemas.microsoft.com/office/drawing/2014/main" id="{B5CE512B-7E39-BE3A-A5A4-D3A4A42964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2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533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413B45AF-FE97-F5B3-1815-1358281FB1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322"/>
          <a:stretch/>
        </p:blipFill>
        <p:spPr>
          <a:xfrm>
            <a:off x="1" y="-9229"/>
            <a:ext cx="8695426" cy="68758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BF62C-C0FE-37BC-EF82-DB7937E58CFF}"/>
              </a:ext>
            </a:extLst>
          </p:cNvPr>
          <p:cNvSpPr txBox="1">
            <a:spLocks/>
          </p:cNvSpPr>
          <p:nvPr/>
        </p:nvSpPr>
        <p:spPr bwMode="auto">
          <a:xfrm>
            <a:off x="8695427" y="2090380"/>
            <a:ext cx="3398807" cy="2110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Booting process </a:t>
            </a:r>
          </a:p>
        </p:txBody>
      </p:sp>
    </p:spTree>
    <p:extLst>
      <p:ext uri="{BB962C8B-B14F-4D97-AF65-F5344CB8AC3E}">
        <p14:creationId xmlns:p14="http://schemas.microsoft.com/office/powerpoint/2010/main" val="403762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8809" y="1796019"/>
            <a:ext cx="1186224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What is </a:t>
            </a:r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Boot</a:t>
            </a:r>
            <a:r>
              <a:rPr lang="en-US" altLang="en-US" sz="20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?</a:t>
            </a:r>
          </a:p>
          <a:p>
            <a:endParaRPr lang="en-US" altLang="en-US" sz="12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 “</a:t>
            </a:r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Boot</a:t>
            </a: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”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(also "</a:t>
            </a:r>
            <a:r>
              <a:rPr lang="en-GB" dirty="0">
                <a:solidFill>
                  <a:srgbClr val="FF990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to boot up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") a computer is to load an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hlinkClick r:id="rId3"/>
              </a:rPr>
              <a:t>operating system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into the computer's main memory or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hlinkClick r:id="rId4"/>
              </a:rPr>
              <a:t>RAM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in order to start up the computer.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1991544" y="44624"/>
            <a:ext cx="8219256" cy="94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altLang="en-US" dirty="0">
                <a:solidFill>
                  <a:schemeClr val="tx1"/>
                </a:solidFill>
              </a:rPr>
              <a:t>PC Booting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3501007"/>
            <a:ext cx="4032448" cy="2688299"/>
          </a:xfrm>
          <a:prstGeom prst="rect">
            <a:avLst/>
          </a:prstGeom>
        </p:spPr>
      </p:pic>
      <p:sp>
        <p:nvSpPr>
          <p:cNvPr id="5" name="Striped Right Arrow 4"/>
          <p:cNvSpPr/>
          <p:nvPr/>
        </p:nvSpPr>
        <p:spPr>
          <a:xfrm>
            <a:off x="4799856" y="4509120"/>
            <a:ext cx="2160240" cy="864096"/>
          </a:xfrm>
          <a:prstGeom prst="stripedRightArrow">
            <a:avLst>
              <a:gd name="adj1" fmla="val 50000"/>
              <a:gd name="adj2" fmla="val 69841"/>
            </a:avLst>
          </a:prstGeom>
          <a:solidFill>
            <a:srgbClr val="DB270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8" y="3419078"/>
            <a:ext cx="4348840" cy="2756148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7ADBF41B-6993-0108-0454-EF97F9FFC7EC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6F7314-ADB9-948F-F000-CAE65C4B0534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402C14A6-0CCC-699D-FDB2-7A30855D0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C75328C-FA85-D880-1585-5FC20307A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D365B3-CF81-2D28-6372-045FBCD5B9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2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804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BF62C-C0FE-37BC-EF82-DB7937E58CFF}"/>
              </a:ext>
            </a:extLst>
          </p:cNvPr>
          <p:cNvSpPr txBox="1">
            <a:spLocks/>
          </p:cNvSpPr>
          <p:nvPr/>
        </p:nvSpPr>
        <p:spPr bwMode="auto">
          <a:xfrm>
            <a:off x="2774315" y="208502"/>
            <a:ext cx="6182212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About the Booting Steps 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16FCC98E-B46F-91CD-8DE5-C1EECC1F8806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C6104-FBC9-F099-DB0C-CD276E6E64D2}"/>
              </a:ext>
            </a:extLst>
          </p:cNvPr>
          <p:cNvGrpSpPr/>
          <p:nvPr/>
        </p:nvGrpSpPr>
        <p:grpSpPr>
          <a:xfrm>
            <a:off x="85643" y="452948"/>
            <a:ext cx="1390566" cy="759124"/>
            <a:chOff x="85643" y="452948"/>
            <a:chExt cx="1390566" cy="759124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DE159C39-1AC3-FB28-468A-FE495BB08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DCDD2B-CC6C-39CF-D05E-3F408D5E90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2832F7-AF6E-0512-6703-709D9479C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643" y="935073"/>
              <a:ext cx="6463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10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6A9250-05A8-81AA-209D-18C1E99A5367}"/>
              </a:ext>
            </a:extLst>
          </p:cNvPr>
          <p:cNvSpPr txBox="1">
            <a:spLocks/>
          </p:cNvSpPr>
          <p:nvPr/>
        </p:nvSpPr>
        <p:spPr>
          <a:xfrm>
            <a:off x="692701" y="1804469"/>
            <a:ext cx="11353800" cy="1333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IN" sz="1800" b="1" dirty="0">
                <a:ln w="0"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The steps of the boot process are:</a:t>
            </a:r>
            <a:endParaRPr lang="en-US" altLang="en-US" sz="1800" b="1" dirty="0">
              <a:ln w="0"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23CD10-01CE-7C61-9E2E-AF3129F639A1}"/>
              </a:ext>
            </a:extLst>
          </p:cNvPr>
          <p:cNvSpPr/>
          <p:nvPr/>
        </p:nvSpPr>
        <p:spPr>
          <a:xfrm>
            <a:off x="805189" y="2631809"/>
            <a:ext cx="1635773" cy="1552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  <a:latin typeface="Amazon Ember" pitchFamily="34" charset="0"/>
                <a:ea typeface="Amazon Ember" pitchFamily="34" charset="0"/>
                <a:cs typeface="Amazon Ember" pitchFamily="34" charset="0"/>
              </a:rPr>
              <a:t>Step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799A87-C8E9-46C2-C7C3-BBFEB9978017}"/>
              </a:ext>
            </a:extLst>
          </p:cNvPr>
          <p:cNvSpPr txBox="1"/>
          <p:nvPr/>
        </p:nvSpPr>
        <p:spPr>
          <a:xfrm>
            <a:off x="805189" y="4505285"/>
            <a:ext cx="1635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zon Ember" pitchFamily="34" charset="0"/>
                <a:ea typeface="Amazon Ember" pitchFamily="34" charset="0"/>
                <a:cs typeface="Amazon Ember" pitchFamily="34" charset="0"/>
              </a:rPr>
              <a:t>Power on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computer.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C1B6BC-31A5-07FC-A820-8FE0B4DB685C}"/>
              </a:ext>
            </a:extLst>
          </p:cNvPr>
          <p:cNvSpPr txBox="1"/>
          <p:nvPr/>
        </p:nvSpPr>
        <p:spPr>
          <a:xfrm>
            <a:off x="2907107" y="4460403"/>
            <a:ext cx="1848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zon Ember" pitchFamily="34" charset="0"/>
                <a:ea typeface="Amazon Ember" pitchFamily="34" charset="0"/>
                <a:cs typeface="Amazon Ember" pitchFamily="34" charset="0"/>
              </a:rPr>
              <a:t>Activate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the </a:t>
            </a: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Basic Input/Output System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(BIOS).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148BB2-6082-0447-8FF3-5B7E96B54302}"/>
              </a:ext>
            </a:extLst>
          </p:cNvPr>
          <p:cNvSpPr txBox="1"/>
          <p:nvPr/>
        </p:nvSpPr>
        <p:spPr>
          <a:xfrm>
            <a:off x="5267760" y="4460403"/>
            <a:ext cx="16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zon Ember" pitchFamily="34" charset="0"/>
                <a:ea typeface="Amazon Ember" pitchFamily="34" charset="0"/>
                <a:cs typeface="Amazon Ember" pitchFamily="34" charset="0"/>
              </a:rPr>
              <a:t>Run</a:t>
            </a: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</a:t>
            </a: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power-on self-test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(POST).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327F9A-16A1-C834-AC2C-807603E94235}"/>
              </a:ext>
            </a:extLst>
          </p:cNvPr>
          <p:cNvSpPr txBox="1"/>
          <p:nvPr/>
        </p:nvSpPr>
        <p:spPr>
          <a:xfrm>
            <a:off x="7497672" y="4506691"/>
            <a:ext cx="16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zon Ember" pitchFamily="34" charset="0"/>
                <a:ea typeface="Amazon Ember" pitchFamily="34" charset="0"/>
                <a:cs typeface="Amazon Ember" pitchFamily="34" charset="0"/>
              </a:rPr>
              <a:t>Locate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and </a:t>
            </a:r>
            <a:r>
              <a:rPr lang="en-US" dirty="0">
                <a:latin typeface="Amazon Ember" pitchFamily="34" charset="0"/>
                <a:ea typeface="Amazon Ember" pitchFamily="34" charset="0"/>
                <a:cs typeface="Amazon Ember" pitchFamily="34" charset="0"/>
              </a:rPr>
              <a:t>load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OS to RAM.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7BA707-0C66-CFA7-EE44-B5148B7C396C}"/>
              </a:ext>
            </a:extLst>
          </p:cNvPr>
          <p:cNvSpPr txBox="1"/>
          <p:nvPr/>
        </p:nvSpPr>
        <p:spPr>
          <a:xfrm>
            <a:off x="9735751" y="4460403"/>
            <a:ext cx="16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zon Ember" pitchFamily="34" charset="0"/>
                <a:ea typeface="Amazon Ember" pitchFamily="34" charset="0"/>
                <a:cs typeface="Amazon Ember" pitchFamily="34" charset="0"/>
              </a:rPr>
              <a:t>Transfer control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 the OS.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CE54E4-D241-0147-7211-F66AAC6E5CA4}"/>
              </a:ext>
            </a:extLst>
          </p:cNvPr>
          <p:cNvSpPr/>
          <p:nvPr/>
        </p:nvSpPr>
        <p:spPr>
          <a:xfrm>
            <a:off x="1474541" y="3196343"/>
            <a:ext cx="966421" cy="987936"/>
          </a:xfrm>
          <a:prstGeom prst="rect">
            <a:avLst/>
          </a:prstGeom>
          <a:solidFill>
            <a:srgbClr val="232F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r"/>
            <a:r>
              <a:rPr lang="en-US" sz="72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D3334F-C04F-2F9A-B9E6-D4EF93289B66}"/>
              </a:ext>
            </a:extLst>
          </p:cNvPr>
          <p:cNvSpPr/>
          <p:nvPr/>
        </p:nvSpPr>
        <p:spPr>
          <a:xfrm>
            <a:off x="3035788" y="2633285"/>
            <a:ext cx="1635773" cy="1552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mazon Ember" pitchFamily="34" charset="0"/>
                <a:ea typeface="Amazon Ember" pitchFamily="34" charset="0"/>
                <a:cs typeface="Amazon Ember" pitchFamily="34" charset="0"/>
              </a:rPr>
              <a:t>Step </a:t>
            </a:r>
          </a:p>
          <a:p>
            <a:pPr algn="r"/>
            <a:r>
              <a:rPr lang="en-US" sz="7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23E8C0-01AD-C834-6FB4-3BDD203A5FA1}"/>
              </a:ext>
            </a:extLst>
          </p:cNvPr>
          <p:cNvSpPr/>
          <p:nvPr/>
        </p:nvSpPr>
        <p:spPr>
          <a:xfrm>
            <a:off x="9727585" y="2633285"/>
            <a:ext cx="1635773" cy="1552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mazon Ember" pitchFamily="34" charset="0"/>
                <a:ea typeface="Amazon Ember" pitchFamily="34" charset="0"/>
                <a:cs typeface="Amazon Ember" pitchFamily="34" charset="0"/>
              </a:rPr>
              <a:t>Step </a:t>
            </a:r>
          </a:p>
          <a:p>
            <a:pPr algn="r"/>
            <a:r>
              <a:rPr lang="en-US" sz="7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283F8A-12EC-D4D3-C323-52F70B618B3F}"/>
              </a:ext>
            </a:extLst>
          </p:cNvPr>
          <p:cNvSpPr/>
          <p:nvPr/>
        </p:nvSpPr>
        <p:spPr>
          <a:xfrm>
            <a:off x="5266387" y="2633285"/>
            <a:ext cx="1635773" cy="1552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mazon Ember" pitchFamily="34" charset="0"/>
                <a:ea typeface="Amazon Ember" pitchFamily="34" charset="0"/>
                <a:cs typeface="Amazon Ember" pitchFamily="34" charset="0"/>
              </a:rPr>
              <a:t>Step </a:t>
            </a:r>
          </a:p>
          <a:p>
            <a:pPr algn="r"/>
            <a:r>
              <a:rPr lang="en-US" sz="7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D3A077-0BB7-0B69-0DB6-73CD98661D3A}"/>
              </a:ext>
            </a:extLst>
          </p:cNvPr>
          <p:cNvSpPr/>
          <p:nvPr/>
        </p:nvSpPr>
        <p:spPr>
          <a:xfrm>
            <a:off x="7496986" y="2633285"/>
            <a:ext cx="1635773" cy="1552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mazon Ember" pitchFamily="34" charset="0"/>
                <a:ea typeface="Amazon Ember" pitchFamily="34" charset="0"/>
                <a:cs typeface="Amazon Ember" pitchFamily="34" charset="0"/>
              </a:rPr>
              <a:t>Step </a:t>
            </a:r>
          </a:p>
          <a:p>
            <a:pPr algn="r"/>
            <a:r>
              <a:rPr lang="en-US" sz="7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15D88C-DF2F-E740-7774-6A1F09ECFCD7}"/>
              </a:ext>
            </a:extLst>
          </p:cNvPr>
          <p:cNvSpPr/>
          <p:nvPr/>
        </p:nvSpPr>
        <p:spPr>
          <a:xfrm>
            <a:off x="3701353" y="3183010"/>
            <a:ext cx="966421" cy="987936"/>
          </a:xfrm>
          <a:prstGeom prst="rect">
            <a:avLst/>
          </a:prstGeom>
          <a:solidFill>
            <a:srgbClr val="D5D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r"/>
            <a:r>
              <a:rPr lang="en-US" sz="7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EE9EF2-944E-EFBB-6FF5-55CA634CAF69}"/>
              </a:ext>
            </a:extLst>
          </p:cNvPr>
          <p:cNvSpPr/>
          <p:nvPr/>
        </p:nvSpPr>
        <p:spPr>
          <a:xfrm>
            <a:off x="5938635" y="3194885"/>
            <a:ext cx="966421" cy="987936"/>
          </a:xfrm>
          <a:prstGeom prst="rect">
            <a:avLst/>
          </a:prstGeom>
          <a:solidFill>
            <a:srgbClr val="36C2B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r"/>
            <a:r>
              <a:rPr lang="en-US" sz="7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D90A4E-5FA8-F7B6-0EAB-0BA9F154B2CB}"/>
              </a:ext>
            </a:extLst>
          </p:cNvPr>
          <p:cNvSpPr/>
          <p:nvPr/>
        </p:nvSpPr>
        <p:spPr>
          <a:xfrm>
            <a:off x="8156136" y="3194885"/>
            <a:ext cx="966421" cy="987936"/>
          </a:xfrm>
          <a:prstGeom prst="rect">
            <a:avLst/>
          </a:prstGeom>
          <a:solidFill>
            <a:srgbClr val="1CC9F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r"/>
            <a:r>
              <a:rPr lang="en-US" sz="7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4F51BF-D7D5-6484-CCAC-2B32979CCB8A}"/>
              </a:ext>
            </a:extLst>
          </p:cNvPr>
          <p:cNvSpPr/>
          <p:nvPr/>
        </p:nvSpPr>
        <p:spPr>
          <a:xfrm>
            <a:off x="10398366" y="3194885"/>
            <a:ext cx="966421" cy="987936"/>
          </a:xfrm>
          <a:prstGeom prst="rect">
            <a:avLst/>
          </a:prstGeom>
          <a:solidFill>
            <a:srgbClr val="4D27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r"/>
            <a:r>
              <a:rPr lang="en-US" sz="7200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869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464F087C-0946-0458-6315-F34DBE19047C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89BBB4-ED61-30B5-6D0E-C978C380D027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6958B4D4-35BE-FC57-5F7D-33C6BE0BE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4613EE-8B5D-6D8F-BFFD-773E14B32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EDA4DF-AEFB-EA09-84E2-B1208976DC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2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Text Box 1">
            <a:extLst>
              <a:ext uri="{FF2B5EF4-FFF2-40B4-BE49-F238E27FC236}">
                <a16:creationId xmlns:a16="http://schemas.microsoft.com/office/drawing/2014/main" id="{DE65CA2D-C7E9-BAA9-A88D-F39836AE7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1966" y="419822"/>
            <a:ext cx="6816725" cy="94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Hardware Requirements to install 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03FE0-10F5-C227-4E5B-6AACAC701909}"/>
              </a:ext>
            </a:extLst>
          </p:cNvPr>
          <p:cNvSpPr/>
          <p:nvPr/>
        </p:nvSpPr>
        <p:spPr>
          <a:xfrm>
            <a:off x="581075" y="1630601"/>
            <a:ext cx="11235489" cy="867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ln w="0"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You can identify differences from one Operating Systems to one Operating Systems by system requirements and characteristics: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1D8938-C77E-EE2B-6731-AC17FF341947}"/>
              </a:ext>
            </a:extLst>
          </p:cNvPr>
          <p:cNvSpPr/>
          <p:nvPr/>
        </p:nvSpPr>
        <p:spPr>
          <a:xfrm rot="2687687" flipH="1">
            <a:off x="2985242" y="3755105"/>
            <a:ext cx="690563" cy="1417638"/>
          </a:xfrm>
          <a:prstGeom prst="rect">
            <a:avLst/>
          </a:prstGeom>
          <a:solidFill>
            <a:srgbClr val="99AEBA"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6327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>
              <a:solidFill>
                <a:srgbClr val="FFFFFF"/>
              </a:solidFill>
              <a:latin typeface="Roboto Light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DE4194-7CAE-264C-B7F5-B8E09F3F37FD}"/>
              </a:ext>
            </a:extLst>
          </p:cNvPr>
          <p:cNvSpPr/>
          <p:nvPr/>
        </p:nvSpPr>
        <p:spPr>
          <a:xfrm rot="6503435" flipH="1">
            <a:off x="4520354" y="3424905"/>
            <a:ext cx="690562" cy="1417638"/>
          </a:xfrm>
          <a:prstGeom prst="rect">
            <a:avLst/>
          </a:prstGeom>
          <a:solidFill>
            <a:srgbClr val="99AEBA"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6327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>
              <a:solidFill>
                <a:srgbClr val="FFFFFF"/>
              </a:solidFill>
              <a:latin typeface="Roboto Light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38F62B-C458-96BC-D208-B0E6A13A6D49}"/>
              </a:ext>
            </a:extLst>
          </p:cNvPr>
          <p:cNvSpPr/>
          <p:nvPr/>
        </p:nvSpPr>
        <p:spPr>
          <a:xfrm rot="2687687" flipH="1">
            <a:off x="6064992" y="3196305"/>
            <a:ext cx="690563" cy="1417638"/>
          </a:xfrm>
          <a:prstGeom prst="rect">
            <a:avLst/>
          </a:prstGeom>
          <a:solidFill>
            <a:srgbClr val="99AEBA"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6327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>
              <a:solidFill>
                <a:srgbClr val="FFFFFF"/>
              </a:solidFill>
              <a:latin typeface="Roboto Light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F82EB-F5B7-DF72-9955-FA40F1842A25}"/>
              </a:ext>
            </a:extLst>
          </p:cNvPr>
          <p:cNvSpPr/>
          <p:nvPr/>
        </p:nvSpPr>
        <p:spPr>
          <a:xfrm rot="6503435" flipH="1">
            <a:off x="7653285" y="2898649"/>
            <a:ext cx="692150" cy="1417638"/>
          </a:xfrm>
          <a:prstGeom prst="rect">
            <a:avLst/>
          </a:prstGeom>
          <a:solidFill>
            <a:srgbClr val="99AEBA"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6327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>
              <a:solidFill>
                <a:srgbClr val="FFFFFF"/>
              </a:solidFill>
              <a:latin typeface="Roboto Light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399B0F-2D94-3A84-0C57-B4DDC74E9676}"/>
              </a:ext>
            </a:extLst>
          </p:cNvPr>
          <p:cNvSpPr/>
          <p:nvPr/>
        </p:nvSpPr>
        <p:spPr>
          <a:xfrm>
            <a:off x="5169641" y="3969418"/>
            <a:ext cx="1003300" cy="1003300"/>
          </a:xfrm>
          <a:prstGeom prst="ellipse">
            <a:avLst/>
          </a:prstGeom>
          <a:solidFill>
            <a:srgbClr val="A35D8A"/>
          </a:solidFill>
          <a:ln w="25400" cap="flat" cmpd="sng" algn="ctr">
            <a:solidFill>
              <a:srgbClr val="A35D8A"/>
            </a:solidFill>
            <a:prstDash val="solid"/>
          </a:ln>
          <a:effectLst/>
        </p:spPr>
        <p:txBody>
          <a:bodyPr anchor="ctr"/>
          <a:lstStyle/>
          <a:p>
            <a:pPr algn="ctr" defTabSz="16327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b="1" kern="0" dirty="0">
                <a:solidFill>
                  <a:schemeClr val="bg1"/>
                </a:solidFill>
                <a:latin typeface="FontAwesome" pitchFamily="2" charset="0"/>
                <a:cs typeface="+mn-cs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C220043-892E-98B7-595F-B86E091B66BB}"/>
              </a:ext>
            </a:extLst>
          </p:cNvPr>
          <p:cNvSpPr/>
          <p:nvPr/>
        </p:nvSpPr>
        <p:spPr>
          <a:xfrm>
            <a:off x="6582516" y="2843880"/>
            <a:ext cx="1003300" cy="1003300"/>
          </a:xfrm>
          <a:prstGeom prst="ellipse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6327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b="1" kern="0" dirty="0">
                <a:solidFill>
                  <a:schemeClr val="bg1"/>
                </a:solidFill>
                <a:latin typeface="FontAwesome" pitchFamily="2" charset="0"/>
                <a:cs typeface="+mn-cs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5A801C3-73D8-F1B9-7A75-FE0187BA20C0}"/>
              </a:ext>
            </a:extLst>
          </p:cNvPr>
          <p:cNvSpPr/>
          <p:nvPr/>
        </p:nvSpPr>
        <p:spPr>
          <a:xfrm>
            <a:off x="8457354" y="3450305"/>
            <a:ext cx="1003300" cy="1003300"/>
          </a:xfrm>
          <a:prstGeom prst="ellipse">
            <a:avLst/>
          </a:prstGeom>
          <a:solidFill>
            <a:srgbClr val="215968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6327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b="1" kern="0" dirty="0">
                <a:solidFill>
                  <a:schemeClr val="bg1"/>
                </a:solidFill>
                <a:latin typeface="FontAwesome" pitchFamily="2" charset="0"/>
                <a:cs typeface="+mn-cs"/>
              </a:rPr>
              <a:t>5</a:t>
            </a:r>
          </a:p>
        </p:txBody>
      </p:sp>
      <p:cxnSp>
        <p:nvCxnSpPr>
          <p:cNvPr id="19" name="Straight Connector 7">
            <a:extLst>
              <a:ext uri="{FF2B5EF4-FFF2-40B4-BE49-F238E27FC236}">
                <a16:creationId xmlns:a16="http://schemas.microsoft.com/office/drawing/2014/main" id="{A40CE894-7ED6-5C76-0579-EF507CACE3F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154016" y="3304256"/>
            <a:ext cx="0" cy="1787525"/>
          </a:xfrm>
          <a:prstGeom prst="line">
            <a:avLst/>
          </a:prstGeom>
          <a:noFill/>
          <a:ln w="12700" algn="ctr">
            <a:solidFill>
              <a:srgbClr val="00B0F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06F4EF0B-96CA-FCD5-3B66-95E0E4E4582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959004" y="3944019"/>
            <a:ext cx="0" cy="1481137"/>
          </a:xfrm>
          <a:prstGeom prst="line">
            <a:avLst/>
          </a:prstGeom>
          <a:noFill/>
          <a:ln w="12700" algn="ctr">
            <a:solidFill>
              <a:srgbClr val="215968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5">
            <a:extLst>
              <a:ext uri="{FF2B5EF4-FFF2-40B4-BE49-F238E27FC236}">
                <a16:creationId xmlns:a16="http://schemas.microsoft.com/office/drawing/2014/main" id="{6A6FA502-172F-37E6-1E82-F39980FC4F5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48691" y="4617119"/>
            <a:ext cx="0" cy="1481137"/>
          </a:xfrm>
          <a:prstGeom prst="line">
            <a:avLst/>
          </a:prstGeom>
          <a:noFill/>
          <a:ln w="12700" algn="ctr">
            <a:solidFill>
              <a:srgbClr val="666666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3BD047A8-ABDD-7060-703C-83CEB43AE9C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993304" y="3815430"/>
            <a:ext cx="0" cy="1481138"/>
          </a:xfrm>
          <a:prstGeom prst="line">
            <a:avLst/>
          </a:prstGeom>
          <a:noFill/>
          <a:ln w="12700" algn="ctr">
            <a:solidFill>
              <a:srgbClr val="269999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ABF7B68E-8085-F9F1-7524-F1713D63B37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647187" y="4770407"/>
            <a:ext cx="18649" cy="895801"/>
          </a:xfrm>
          <a:prstGeom prst="line">
            <a:avLst/>
          </a:prstGeom>
          <a:noFill/>
          <a:ln w="12700" algn="ctr">
            <a:solidFill>
              <a:srgbClr val="A35D8A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763DF71-FA52-0DE9-824A-3350EE533729}"/>
              </a:ext>
            </a:extLst>
          </p:cNvPr>
          <p:cNvSpPr/>
          <p:nvPr/>
        </p:nvSpPr>
        <p:spPr>
          <a:xfrm>
            <a:off x="2142279" y="4556793"/>
            <a:ext cx="1003300" cy="1003300"/>
          </a:xfrm>
          <a:prstGeom prst="ellipse">
            <a:avLst/>
          </a:prstGeom>
          <a:solidFill>
            <a:srgbClr val="3E424B"/>
          </a:solidFill>
          <a:ln w="25400" cap="flat" cmpd="sng" algn="ctr">
            <a:solidFill>
              <a:srgbClr val="666666"/>
            </a:solidFill>
            <a:prstDash val="solid"/>
          </a:ln>
          <a:effectLst/>
        </p:spPr>
        <p:txBody>
          <a:bodyPr anchor="ctr"/>
          <a:lstStyle/>
          <a:p>
            <a:pPr algn="ctr" defTabSz="16327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b="1" kern="0" dirty="0">
                <a:solidFill>
                  <a:schemeClr val="bg1"/>
                </a:solidFill>
                <a:latin typeface="FontAwesome" pitchFamily="2" charset="0"/>
                <a:cs typeface="+mn-cs"/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AE018-619C-72CF-7D1E-DB309E3DF990}"/>
              </a:ext>
            </a:extLst>
          </p:cNvPr>
          <p:cNvSpPr/>
          <p:nvPr/>
        </p:nvSpPr>
        <p:spPr>
          <a:xfrm>
            <a:off x="2301822" y="6158580"/>
            <a:ext cx="10287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1E0A8-17A7-02E2-D129-75798AEE509D}"/>
              </a:ext>
            </a:extLst>
          </p:cNvPr>
          <p:cNvSpPr/>
          <p:nvPr/>
        </p:nvSpPr>
        <p:spPr>
          <a:xfrm>
            <a:off x="3635424" y="5307986"/>
            <a:ext cx="10287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55A250-D2A3-3D0F-34BE-943B7B839CCC}"/>
              </a:ext>
            </a:extLst>
          </p:cNvPr>
          <p:cNvSpPr/>
          <p:nvPr/>
        </p:nvSpPr>
        <p:spPr>
          <a:xfrm>
            <a:off x="4806543" y="5676580"/>
            <a:ext cx="204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Hard Disk Space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733020-D0EE-4DD7-B460-432F97141418}"/>
              </a:ext>
            </a:extLst>
          </p:cNvPr>
          <p:cNvSpPr/>
          <p:nvPr/>
        </p:nvSpPr>
        <p:spPr>
          <a:xfrm>
            <a:off x="6796135" y="5108449"/>
            <a:ext cx="10287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License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0F9D32-C74C-EF9A-974A-49CB49B2190E}"/>
              </a:ext>
            </a:extLst>
          </p:cNvPr>
          <p:cNvSpPr/>
          <p:nvPr/>
        </p:nvSpPr>
        <p:spPr>
          <a:xfrm>
            <a:off x="8618700" y="5425155"/>
            <a:ext cx="10287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08508A2-6658-DC20-D080-9FC4CE8BA1C0}"/>
              </a:ext>
            </a:extLst>
          </p:cNvPr>
          <p:cNvSpPr/>
          <p:nvPr/>
        </p:nvSpPr>
        <p:spPr>
          <a:xfrm>
            <a:off x="3482129" y="3345530"/>
            <a:ext cx="1003300" cy="1004888"/>
          </a:xfrm>
          <a:prstGeom prst="ellipse">
            <a:avLst/>
          </a:prstGeom>
          <a:solidFill>
            <a:srgbClr val="269999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6327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b="1" kern="0" dirty="0">
                <a:solidFill>
                  <a:schemeClr val="bg1"/>
                </a:solidFill>
                <a:latin typeface="FontAwesome" pitchFamily="2" charset="0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84526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464F087C-0946-0458-6315-F34DBE19047C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89BBB4-ED61-30B5-6D0E-C978C380D027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6958B4D4-35BE-FC57-5F7D-33C6BE0BE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4613EE-8B5D-6D8F-BFFD-773E14B32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EDA4DF-AEFB-EA09-84E2-B1208976DC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2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Text Box 1">
            <a:extLst>
              <a:ext uri="{FF2B5EF4-FFF2-40B4-BE49-F238E27FC236}">
                <a16:creationId xmlns:a16="http://schemas.microsoft.com/office/drawing/2014/main" id="{DE65CA2D-C7E9-BAA9-A88D-F39836AE7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5019" y="118350"/>
            <a:ext cx="7121961" cy="94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2000" b="1" dirty="0">
                <a:solidFill>
                  <a:schemeClr val="tx1"/>
                </a:solidFill>
                <a:latin typeface="Verdana" panose="020B0604030504040204" pitchFamily="34" charset="0"/>
              </a:rPr>
              <a:t>Hardware Requirements to install OS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34317F-5118-2673-6757-F85855AA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153409"/>
              </p:ext>
            </p:extLst>
          </p:nvPr>
        </p:nvGraphicFramePr>
        <p:xfrm>
          <a:off x="1015968" y="1543153"/>
          <a:ext cx="10408524" cy="4312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2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6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211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800" b="1" kern="1200" dirty="0">
                          <a:ln w="0"/>
                          <a:solidFill>
                            <a:srgbClr val="FFFF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Windows Clients Operating Systems</a:t>
                      </a:r>
                    </a:p>
                  </a:txBody>
                  <a:tcPr marT="45723" marB="45723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1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Description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Windows</a:t>
                      </a:r>
                      <a:r>
                        <a:rPr lang="en-US" sz="2000" b="1" kern="1200" baseline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7</a:t>
                      </a:r>
                      <a:endParaRPr lang="en-US" sz="2000" b="1" kern="12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Windows 10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Windows 11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1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Requirement of RAM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2GB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4GB or more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4GB or more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1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Processor</a:t>
                      </a:r>
                      <a:r>
                        <a:rPr lang="en-US" sz="1800" b="0" kern="1200" baseline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(CPU)</a:t>
                      </a:r>
                      <a:endParaRPr lang="en-US" sz="1800" b="0" kern="12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1GHz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1GHz or Faster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1GHz or Faster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1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Hard Disk Space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20GB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20GB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64GB or Larger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1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License/Pricing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115</a:t>
                      </a:r>
                      <a:r>
                        <a:rPr lang="en-US" sz="1800" b="0" kern="1200" baseline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USD</a:t>
                      </a:r>
                      <a:endParaRPr lang="en-US" sz="1800" b="0" kern="12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139$ - 199$</a:t>
                      </a:r>
                    </a:p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(life time on one device)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139$ - 199$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(life time on one device)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1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Support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Yes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Yes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Yes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280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464F087C-0946-0458-6315-F34DBE19047C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89BBB4-ED61-30B5-6D0E-C978C380D027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6958B4D4-35BE-FC57-5F7D-33C6BE0BE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4613EE-8B5D-6D8F-BFFD-773E14B32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EDA4DF-AEFB-EA09-84E2-B1208976DC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2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Text Box 1">
            <a:extLst>
              <a:ext uri="{FF2B5EF4-FFF2-40B4-BE49-F238E27FC236}">
                <a16:creationId xmlns:a16="http://schemas.microsoft.com/office/drawing/2014/main" id="{DE65CA2D-C7E9-BAA9-A88D-F39836AE7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5019" y="118350"/>
            <a:ext cx="7121961" cy="94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altLang="en-US" sz="2000" b="1" dirty="0">
                <a:solidFill>
                  <a:schemeClr val="tx1"/>
                </a:solidFill>
                <a:latin typeface="Verdana" panose="020B0604030504040204" pitchFamily="34" charset="0"/>
              </a:rPr>
              <a:t>Hardware Requirements to install OS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2A4510-F505-449A-41FC-2FA1FB3B6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156952"/>
              </p:ext>
            </p:extLst>
          </p:nvPr>
        </p:nvGraphicFramePr>
        <p:xfrm>
          <a:off x="1218978" y="1383537"/>
          <a:ext cx="10142011" cy="411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4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8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4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226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ln w="0"/>
                          <a:solidFill>
                            <a:srgbClr val="FFFF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Linux Operating Systems</a:t>
                      </a:r>
                    </a:p>
                  </a:txBody>
                  <a:tcPr marT="45737" marB="45737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22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Description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Ubuntu/</a:t>
                      </a:r>
                      <a:r>
                        <a:rPr lang="en-US" sz="2000" b="1" kern="120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Debian</a:t>
                      </a:r>
                      <a:endParaRPr lang="en-US" sz="2000" b="1" kern="12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err="1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Redhat</a:t>
                      </a:r>
                      <a:r>
                        <a:rPr lang="en-US" sz="20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/Centos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Open SuSE</a:t>
                      </a:r>
                    </a:p>
                  </a:txBody>
                  <a:tcPr marT="45737" marB="4573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226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Requirement of RAM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baseline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 GB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 GB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1GB</a:t>
                      </a:r>
                    </a:p>
                  </a:txBody>
                  <a:tcPr marT="45737" marB="4573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226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Processor</a:t>
                      </a:r>
                      <a:r>
                        <a:rPr lang="en-US" sz="1800" b="0" kern="1200" baseline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(CPU)</a:t>
                      </a:r>
                      <a:endParaRPr lang="en-US" sz="1800" b="0" kern="12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700</a:t>
                      </a:r>
                      <a:r>
                        <a:rPr lang="en-US" sz="1800" b="0" kern="1200" baseline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MHz</a:t>
                      </a:r>
                      <a:endParaRPr lang="en-US" sz="1800" b="0" kern="12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500 MHz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500 MHz</a:t>
                      </a:r>
                    </a:p>
                  </a:txBody>
                  <a:tcPr marT="45737" marB="4573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226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Hard Disk Space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r>
                        <a:rPr lang="en-US" sz="1800" b="0" kern="1200" baseline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GB</a:t>
                      </a:r>
                      <a:endParaRPr lang="en-US" sz="1800" b="0" kern="12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10 GB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r>
                        <a:rPr lang="en-US" sz="1800" b="0" kern="1200" baseline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 GB</a:t>
                      </a:r>
                      <a:endParaRPr lang="en-US" sz="1800" b="0" kern="12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37" marB="4573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226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License/Pricing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Free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96 USD/year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Free</a:t>
                      </a:r>
                    </a:p>
                  </a:txBody>
                  <a:tcPr marT="45737" marB="4573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2251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Support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No</a:t>
                      </a: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Yes</a:t>
                      </a:r>
                    </a:p>
                    <a:p>
                      <a:pPr algn="ctr"/>
                      <a:endParaRPr lang="en-US" sz="1800" b="0" kern="12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No</a:t>
                      </a:r>
                    </a:p>
                  </a:txBody>
                  <a:tcPr marT="45737" marB="4573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4840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7B7EC-1D70-4B4A-DA44-B408896796D9}"/>
              </a:ext>
            </a:extLst>
          </p:cNvPr>
          <p:cNvSpPr txBox="1">
            <a:spLocks/>
          </p:cNvSpPr>
          <p:nvPr/>
        </p:nvSpPr>
        <p:spPr bwMode="auto">
          <a:xfrm>
            <a:off x="2800194" y="323975"/>
            <a:ext cx="6852764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</a:rPr>
              <a:t>What do you need to prepare for set up new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029FA-48E7-E0F8-D937-755417EF0BFB}"/>
              </a:ext>
            </a:extLst>
          </p:cNvPr>
          <p:cNvSpPr txBox="1">
            <a:spLocks/>
          </p:cNvSpPr>
          <p:nvPr/>
        </p:nvSpPr>
        <p:spPr>
          <a:xfrm>
            <a:off x="1015968" y="1857777"/>
            <a:ext cx="7632700" cy="27868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Material for creating bootable media (flash boot)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USB Flash drive / CD or DVD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alt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OS image file (ISO)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alt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Software for creating flash boot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alt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Computer (Laptop/desktop)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C9E49-E302-812D-D1A6-837CC0DA7C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867" y="2351857"/>
            <a:ext cx="1670246" cy="1670246"/>
          </a:xfrm>
          <a:prstGeom prst="rect">
            <a:avLst/>
          </a:prstGeom>
        </p:spPr>
      </p:pic>
      <p:pic>
        <p:nvPicPr>
          <p:cNvPr id="1026" name="Picture 2" descr="USB Flash PNG Transparent Images - PNG All">
            <a:extLst>
              <a:ext uri="{FF2B5EF4-FFF2-40B4-BE49-F238E27FC236}">
                <a16:creationId xmlns:a16="http://schemas.microsoft.com/office/drawing/2014/main" id="{218F8EFA-668A-D1A0-E872-F846A3587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184" y="2172072"/>
            <a:ext cx="2114772" cy="211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ufus - Create a bootable USB stick using an ISO file »Sir Apfelot">
            <a:extLst>
              <a:ext uri="{FF2B5EF4-FFF2-40B4-BE49-F238E27FC236}">
                <a16:creationId xmlns:a16="http://schemas.microsoft.com/office/drawing/2014/main" id="{DE739143-37A8-6694-5F71-832104E9C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742" y="4738685"/>
            <a:ext cx="1956371" cy="19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burn ISO ? - Ministry Of Solutions">
            <a:extLst>
              <a:ext uri="{FF2B5EF4-FFF2-40B4-BE49-F238E27FC236}">
                <a16:creationId xmlns:a16="http://schemas.microsoft.com/office/drawing/2014/main" id="{BA405CCB-01BA-7B7E-4F51-7C6851417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219" y="4469495"/>
            <a:ext cx="1839139" cy="18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CB30534D-593D-9BFD-EBCD-0B64562D550D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3384C2-3DC7-76A6-EB8B-C62B81B9A3DD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45D8498E-DCB0-3DFA-946D-CF52D98AB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9B2271-DA34-061B-F8A0-8D52791AC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C5E327-BAE9-5752-EEE7-51A927F114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3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359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5649-1274-BC0A-FABD-639626FD2EE0}"/>
              </a:ext>
            </a:extLst>
          </p:cNvPr>
          <p:cNvSpPr txBox="1">
            <a:spLocks/>
          </p:cNvSpPr>
          <p:nvPr/>
        </p:nvSpPr>
        <p:spPr bwMode="auto">
          <a:xfrm>
            <a:off x="2940327" y="-17746"/>
            <a:ext cx="6311346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</a:rPr>
              <a:t>Bootable Media</a:t>
            </a:r>
          </a:p>
        </p:txBody>
      </p:sp>
      <p:sp>
        <p:nvSpPr>
          <p:cNvPr id="4" name="AutoShape 4" descr="Image result for display screen png&quot;">
            <a:extLst>
              <a:ext uri="{FF2B5EF4-FFF2-40B4-BE49-F238E27FC236}">
                <a16:creationId xmlns:a16="http://schemas.microsoft.com/office/drawing/2014/main" id="{4069805E-90DB-12F7-DE7D-1A454FB57C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AE2D0847-0D4B-D37A-35E9-B8818216E86F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0B0F5F-2E43-D717-68A3-C39FC1FDED31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23" name="Picture 10">
              <a:extLst>
                <a:ext uri="{FF2B5EF4-FFF2-40B4-BE49-F238E27FC236}">
                  <a16:creationId xmlns:a16="http://schemas.microsoft.com/office/drawing/2014/main" id="{64EBC240-5648-FA5E-6FF2-0F936D3EEC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F49CBC6-2FB2-B5CF-D2A6-5600B1DCA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9C6BA2-5531-C3F1-2D7C-C1DC7A8597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DB035-E7FB-D35C-4649-2A8CCAE7E5B9}"/>
              </a:ext>
            </a:extLst>
          </p:cNvPr>
          <p:cNvSpPr txBox="1">
            <a:spLocks/>
          </p:cNvSpPr>
          <p:nvPr/>
        </p:nvSpPr>
        <p:spPr>
          <a:xfrm>
            <a:off x="795442" y="1541507"/>
            <a:ext cx="11017224" cy="2077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What is </a:t>
            </a:r>
            <a:r>
              <a:rPr lang="en-GB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Bootable Media</a:t>
            </a:r>
            <a:r>
              <a:rPr lang="en-GB" sz="20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“Bootable media” is storage device that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contains special files required for the computer to 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boot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 into an operating system. Bootable media can be Hard disk, USB flash, CD, DVD, external hard disk etc.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altLang="en-US" sz="18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Easiest Way To Create Windows 10 Bootable Pendrive or DVD">
            <a:extLst>
              <a:ext uri="{FF2B5EF4-FFF2-40B4-BE49-F238E27FC236}">
                <a16:creationId xmlns:a16="http://schemas.microsoft.com/office/drawing/2014/main" id="{1E5F119F-F6AC-DBCA-21F2-693F73CA0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51425"/>
            <a:ext cx="5839046" cy="380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575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" descr="Image result for arduino logo"/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"/>
          <p:cNvSpPr txBox="1"/>
          <p:nvPr/>
        </p:nvSpPr>
        <p:spPr>
          <a:xfrm>
            <a:off x="3618637" y="610839"/>
            <a:ext cx="53060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r>
              <a:rPr lang="en-GB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 FOR TODAY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3879" y="516788"/>
            <a:ext cx="801896" cy="801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82620" y="516788"/>
            <a:ext cx="801896" cy="8018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81;p5">
            <a:extLst>
              <a:ext uri="{FF2B5EF4-FFF2-40B4-BE49-F238E27FC236}">
                <a16:creationId xmlns:a16="http://schemas.microsoft.com/office/drawing/2014/main" id="{E72FBEC3-1ACE-3064-EBB0-AF72685D324C}"/>
              </a:ext>
            </a:extLst>
          </p:cNvPr>
          <p:cNvSpPr txBox="1"/>
          <p:nvPr/>
        </p:nvSpPr>
        <p:spPr>
          <a:xfrm>
            <a:off x="1093545" y="2120977"/>
            <a:ext cx="10356280" cy="427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571500" indent="-57150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</a:pPr>
            <a:r>
              <a:rPr lang="en-US" sz="3600" dirty="0">
                <a:ea typeface="Arial"/>
                <a:cs typeface="Arial" panose="020B0604020202020204" pitchFamily="34" charset="0"/>
                <a:sym typeface="Arial"/>
              </a:rPr>
              <a:t>What is </a:t>
            </a:r>
            <a:r>
              <a:rPr lang="en-US" sz="3600" b="1" dirty="0">
                <a:ea typeface="Arial"/>
                <a:cs typeface="Arial" panose="020B0604020202020204" pitchFamily="34" charset="0"/>
                <a:sym typeface="Arial"/>
              </a:rPr>
              <a:t>USB bootable </a:t>
            </a:r>
            <a:r>
              <a:rPr lang="en-US" sz="3600" dirty="0">
                <a:ea typeface="Arial"/>
                <a:cs typeface="Arial" panose="020B0604020202020204" pitchFamily="34" charset="0"/>
                <a:sym typeface="Arial"/>
              </a:rPr>
              <a:t>device?</a:t>
            </a:r>
          </a:p>
          <a:p>
            <a:pPr marL="571500" indent="-57150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</a:pPr>
            <a:r>
              <a:rPr lang="en-US" sz="3600" dirty="0">
                <a:ea typeface="Arial"/>
                <a:cs typeface="Arial" panose="020B0604020202020204" pitchFamily="34" charset="0"/>
                <a:sym typeface="Arial"/>
              </a:rPr>
              <a:t>Why do we need it?</a:t>
            </a:r>
          </a:p>
          <a:p>
            <a:pPr marL="571500" indent="-57150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</a:pPr>
            <a:r>
              <a:rPr lang="en-US" sz="3600" dirty="0">
                <a:ea typeface="Arial"/>
                <a:cs typeface="Arial" panose="020B0604020202020204" pitchFamily="34" charset="0"/>
                <a:sym typeface="Arial"/>
              </a:rPr>
              <a:t>Preparing USB boot device </a:t>
            </a:r>
            <a:endParaRPr lang="en-US" sz="3600" b="1" dirty="0">
              <a:ea typeface="Arial"/>
              <a:cs typeface="Arial" panose="020B0604020202020204" pitchFamily="34" charset="0"/>
              <a:sym typeface="Arial"/>
            </a:endParaRPr>
          </a:p>
          <a:p>
            <a:pPr marL="571500" indent="-57150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</a:pPr>
            <a:r>
              <a:rPr lang="en-US" sz="3600" dirty="0">
                <a:ea typeface="Arial"/>
                <a:cs typeface="Arial" panose="020B0604020202020204" pitchFamily="34" charset="0"/>
                <a:sym typeface="Arial"/>
              </a:rPr>
              <a:t>Partitioning Overview</a:t>
            </a:r>
          </a:p>
          <a:p>
            <a:pPr marL="571500" indent="-57150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ü"/>
            </a:pPr>
            <a:r>
              <a:rPr lang="en-US" sz="3600" dirty="0">
                <a:ea typeface="Arial"/>
                <a:cs typeface="Arial" panose="020B0604020202020204" pitchFamily="34" charset="0"/>
                <a:sym typeface="Arial"/>
              </a:rPr>
              <a:t>Boot process  </a:t>
            </a:r>
            <a:endParaRPr lang="en-US" sz="3600" b="1" dirty="0">
              <a:ea typeface="Arial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4AB6-3374-DF5E-14BB-B3092A738EC3}"/>
              </a:ext>
            </a:extLst>
          </p:cNvPr>
          <p:cNvSpPr txBox="1">
            <a:spLocks/>
          </p:cNvSpPr>
          <p:nvPr/>
        </p:nvSpPr>
        <p:spPr bwMode="auto">
          <a:xfrm>
            <a:off x="2772752" y="0"/>
            <a:ext cx="6646496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</a:rPr>
              <a:t>How to create USB Flash Boot?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3D548-E53A-140B-A1EC-E422D2ECAB43}"/>
              </a:ext>
            </a:extLst>
          </p:cNvPr>
          <p:cNvSpPr txBox="1">
            <a:spLocks/>
          </p:cNvSpPr>
          <p:nvPr/>
        </p:nvSpPr>
        <p:spPr>
          <a:xfrm>
            <a:off x="868196" y="1394861"/>
            <a:ext cx="6800625" cy="4609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rgbClr val="22BBEA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Bootable </a:t>
            </a:r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USB Flash </a:t>
            </a:r>
            <a:r>
              <a:rPr lang="en-US" altLang="en-US" sz="2000" b="1" dirty="0">
                <a:solidFill>
                  <a:srgbClr val="22BBEA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drive by software (Rufus)</a:t>
            </a:r>
            <a:endParaRPr lang="en-US" altLang="en-US" sz="20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>
              <a:lnSpc>
                <a:spcPct val="150000"/>
              </a:lnSpc>
            </a:pPr>
            <a:r>
              <a:rPr lang="en-US" alt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Download: </a:t>
            </a:r>
            <a:r>
              <a:rPr lang="en-US" altLang="en-US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https://rufus.akeo.ie/</a:t>
            </a:r>
            <a:r>
              <a:rPr lang="en-US" altLang="en-US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800100">
              <a:lnSpc>
                <a:spcPct val="150000"/>
              </a:lnSpc>
            </a:pPr>
            <a:r>
              <a:rPr lang="en-US" alt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Run Rufus software </a:t>
            </a:r>
          </a:p>
          <a:p>
            <a:pPr marL="800100">
              <a:lnSpc>
                <a:spcPct val="150000"/>
              </a:lnSpc>
            </a:pPr>
            <a:r>
              <a:rPr lang="en-US" alt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Insert USB flash drive</a:t>
            </a:r>
          </a:p>
          <a:p>
            <a:pPr marL="800100">
              <a:lnSpc>
                <a:spcPct val="150000"/>
              </a:lnSpc>
            </a:pPr>
            <a:r>
              <a:rPr lang="en-US" alt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Brows ISO image</a:t>
            </a:r>
          </a:p>
          <a:p>
            <a:pPr marL="800100">
              <a:lnSpc>
                <a:spcPct val="150000"/>
              </a:lnSpc>
            </a:pPr>
            <a:r>
              <a:rPr lang="en-US" alt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Click start button</a:t>
            </a:r>
          </a:p>
          <a:p>
            <a:pPr marL="800100"/>
            <a:endParaRPr lang="en-US" alt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>
              <a:buFont typeface="Wingdings" panose="05000000000000000000" pitchFamily="2" charset="2"/>
              <a:buChar char="Ø"/>
            </a:pPr>
            <a:r>
              <a:rPr lang="en-US" altLang="en-US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Note:</a:t>
            </a:r>
            <a:r>
              <a:rPr lang="en-US" alt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USB Flash will be formatted (everything that stored will be deleted)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374F9-37F7-0C8D-5912-B8F082E45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416" y="1350786"/>
            <a:ext cx="4078584" cy="5507214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B1A9F301-715B-2679-3EE9-C300876E18F0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A9E9A6-79CC-C5BE-7C1E-8936BDC1FD1B}"/>
              </a:ext>
            </a:extLst>
          </p:cNvPr>
          <p:cNvGrpSpPr/>
          <p:nvPr/>
        </p:nvGrpSpPr>
        <p:grpSpPr>
          <a:xfrm>
            <a:off x="85643" y="452948"/>
            <a:ext cx="1390566" cy="759124"/>
            <a:chOff x="85643" y="452948"/>
            <a:chExt cx="1390566" cy="759124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503AD4B7-FCE0-4BE9-CC77-1061762E1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00410C-975F-9C8D-2579-59C0589A4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0CF0D2-C8E5-3A25-1F9E-D608B1567F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643" y="935073"/>
              <a:ext cx="6463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10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386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2B206F-D9E9-3647-618C-C6E32376D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70"/>
          <a:stretch>
            <a:fillRect/>
          </a:stretch>
        </p:blipFill>
        <p:spPr>
          <a:xfrm>
            <a:off x="-11336" y="0"/>
            <a:ext cx="9477452" cy="6858000"/>
          </a:xfrm>
          <a:custGeom>
            <a:avLst/>
            <a:gdLst>
              <a:gd name="connsiteX0" fmla="*/ 0 w 9477452"/>
              <a:gd name="connsiteY0" fmla="*/ 0 h 6858000"/>
              <a:gd name="connsiteX1" fmla="*/ 9477452 w 9477452"/>
              <a:gd name="connsiteY1" fmla="*/ 0 h 6858000"/>
              <a:gd name="connsiteX2" fmla="*/ 9477452 w 9477452"/>
              <a:gd name="connsiteY2" fmla="*/ 6858000 h 6858000"/>
              <a:gd name="connsiteX3" fmla="*/ 0 w 94774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77452" h="6858000">
                <a:moveTo>
                  <a:pt x="0" y="0"/>
                </a:moveTo>
                <a:lnTo>
                  <a:pt x="9477452" y="0"/>
                </a:lnTo>
                <a:lnTo>
                  <a:pt x="947745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8F2F704-4623-F7DC-B70E-96423D1BE2DC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WATCH &amp; THINK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0003E-449F-7CD0-743F-46ACEC97B9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774" y="499353"/>
            <a:ext cx="186684" cy="371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A3E495-A4FD-F676-9FAE-6F5929EF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" y="442905"/>
            <a:ext cx="465138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8">
            <a:extLst>
              <a:ext uri="{FF2B5EF4-FFF2-40B4-BE49-F238E27FC236}">
                <a16:creationId xmlns:a16="http://schemas.microsoft.com/office/drawing/2014/main" id="{22A965D9-E1B4-6901-1BF5-E007AD295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88" y="862166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fr-FR" sz="1200" dirty="0"/>
              <a:t>5 MIN</a:t>
            </a:r>
            <a:endParaRPr lang="en-US" altLang="fr-FR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EE7D9B-D5A8-0D34-9493-51A06209A2F9}"/>
              </a:ext>
            </a:extLst>
          </p:cNvPr>
          <p:cNvSpPr txBox="1"/>
          <p:nvPr/>
        </p:nvSpPr>
        <p:spPr>
          <a:xfrm>
            <a:off x="1470544" y="685383"/>
            <a:ext cx="9317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Watch the video to know how to </a:t>
            </a:r>
            <a:r>
              <a:rPr lang="en-US" sz="3200" b="1" dirty="0"/>
              <a:t>download Windows ISO file </a:t>
            </a:r>
          </a:p>
        </p:txBody>
      </p:sp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FD73A469-2B17-3EA5-F35C-222A32775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7154" y="2945674"/>
            <a:ext cx="1668621" cy="166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16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9F3">
            <a:alpha val="4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display screen png&quot;">
            <a:extLst>
              <a:ext uri="{FF2B5EF4-FFF2-40B4-BE49-F238E27FC236}">
                <a16:creationId xmlns:a16="http://schemas.microsoft.com/office/drawing/2014/main" id="{C05FB267-0CDC-54DF-1278-301FBD6DAB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 descr="Image result for display screen png&quot;">
            <a:extLst>
              <a:ext uri="{FF2B5EF4-FFF2-40B4-BE49-F238E27FC236}">
                <a16:creationId xmlns:a16="http://schemas.microsoft.com/office/drawing/2014/main" id="{B7F2FE80-61CF-8490-8D06-F373AA3C7D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763170-17B8-312D-8185-501C0999CA21}"/>
              </a:ext>
            </a:extLst>
          </p:cNvPr>
          <p:cNvGrpSpPr/>
          <p:nvPr/>
        </p:nvGrpSpPr>
        <p:grpSpPr>
          <a:xfrm>
            <a:off x="124917" y="443009"/>
            <a:ext cx="1351292" cy="759124"/>
            <a:chOff x="124917" y="452948"/>
            <a:chExt cx="1351292" cy="759124"/>
          </a:xfrm>
        </p:grpSpPr>
        <p:pic>
          <p:nvPicPr>
            <p:cNvPr id="22" name="Picture 10">
              <a:extLst>
                <a:ext uri="{FF2B5EF4-FFF2-40B4-BE49-F238E27FC236}">
                  <a16:creationId xmlns:a16="http://schemas.microsoft.com/office/drawing/2014/main" id="{F11FEA23-D551-E91F-0AD9-F13E8FB5D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3909C5-3DF7-1659-3189-8B35094D18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2721D6-34F4-6816-F19E-47DF5B90F1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2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8A95959-C5E4-9D78-B6D4-84E67B4CF901}"/>
              </a:ext>
            </a:extLst>
          </p:cNvPr>
          <p:cNvSpPr/>
          <p:nvPr/>
        </p:nvSpPr>
        <p:spPr>
          <a:xfrm>
            <a:off x="1015968" y="2705455"/>
            <a:ext cx="639790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atin typeface="Verdana" pitchFamily="34" charset="0"/>
                <a:ea typeface="Verdana" pitchFamily="34" charset="0"/>
              </a:rPr>
              <a:t>What is </a:t>
            </a:r>
            <a:r>
              <a:rPr lang="en-US" sz="4800" b="1" dirty="0">
                <a:solidFill>
                  <a:srgbClr val="9148C8"/>
                </a:solidFill>
                <a:latin typeface="Verdana" pitchFamily="34" charset="0"/>
                <a:ea typeface="Verdana" pitchFamily="34" charset="0"/>
              </a:rPr>
              <a:t>Partition</a:t>
            </a:r>
            <a:r>
              <a:rPr lang="en-US" sz="4800" b="1" dirty="0">
                <a:latin typeface="Verdana" pitchFamily="34" charset="0"/>
                <a:ea typeface="Verdana" pitchFamily="34" charset="0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89C6B-9DB9-F206-31A9-91A774C5A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653" y="2285999"/>
            <a:ext cx="3981169" cy="4503585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6705D86-E896-6069-CF61-D4BACA3022DD}"/>
              </a:ext>
            </a:extLst>
          </p:cNvPr>
          <p:cNvSpPr txBox="1"/>
          <p:nvPr/>
        </p:nvSpPr>
        <p:spPr>
          <a:xfrm>
            <a:off x="0" y="-25363"/>
            <a:ext cx="2031937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ENGAGE</a:t>
            </a:r>
          </a:p>
        </p:txBody>
      </p:sp>
    </p:spTree>
    <p:extLst>
      <p:ext uri="{BB962C8B-B14F-4D97-AF65-F5344CB8AC3E}">
        <p14:creationId xmlns:p14="http://schemas.microsoft.com/office/powerpoint/2010/main" val="4228528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4A72F02-EBAC-A2C6-7AD6-738E80FC437C}"/>
              </a:ext>
            </a:extLst>
          </p:cNvPr>
          <p:cNvSpPr txBox="1">
            <a:spLocks/>
          </p:cNvSpPr>
          <p:nvPr/>
        </p:nvSpPr>
        <p:spPr>
          <a:xfrm>
            <a:off x="529071" y="1620389"/>
            <a:ext cx="10771720" cy="2265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When a hard disk is installed in a computer, it </a:t>
            </a:r>
            <a:r>
              <a:rPr lang="en-US" altLang="en-US" sz="2000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must be partitioned </a:t>
            </a:r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before being formatted and then used. You cannot use it immediately when you buy it and install it in a computer.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Once a partition is created, it can be </a:t>
            </a:r>
            <a:r>
              <a:rPr lang="en-US" altLang="en-US" sz="2000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formatted </a:t>
            </a:r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so it can be used.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BFA740F-7216-3E0B-67E8-9643E04AF5D1}"/>
              </a:ext>
            </a:extLst>
          </p:cNvPr>
          <p:cNvSpPr txBox="1">
            <a:spLocks/>
          </p:cNvSpPr>
          <p:nvPr/>
        </p:nvSpPr>
        <p:spPr bwMode="auto">
          <a:xfrm>
            <a:off x="3696075" y="7448"/>
            <a:ext cx="4799850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Partitioning Overview </a:t>
            </a:r>
          </a:p>
        </p:txBody>
      </p:sp>
      <p:sp>
        <p:nvSpPr>
          <p:cNvPr id="4" name="AutoShape 4" descr="Image result for display screen png&quot;">
            <a:extLst>
              <a:ext uri="{FF2B5EF4-FFF2-40B4-BE49-F238E27FC236}">
                <a16:creationId xmlns:a16="http://schemas.microsoft.com/office/drawing/2014/main" id="{35FA8732-041B-D84C-F641-99E3943F6F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display screen png&quot;">
            <a:extLst>
              <a:ext uri="{FF2B5EF4-FFF2-40B4-BE49-F238E27FC236}">
                <a16:creationId xmlns:a16="http://schemas.microsoft.com/office/drawing/2014/main" id="{4D2C714A-3D05-1DCA-D5A4-578070663D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ECFBC88-2B36-BD7C-49CE-11A51D97F570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C35BE9-EB55-60D8-6A09-0B62F554815C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37C8575-136B-1FA8-4FB7-31EEF3F53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82ABF1-9DD5-38DE-0B29-436A92644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457AB0-2E09-C147-A7D8-59D7F235D7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77DB2A7-1CB4-E415-6284-F368C076F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66" y="4229062"/>
            <a:ext cx="3134390" cy="2621490"/>
          </a:xfrm>
          <a:prstGeom prst="rect">
            <a:avLst/>
          </a:prstGeom>
        </p:spPr>
      </p:pic>
      <p:pic>
        <p:nvPicPr>
          <p:cNvPr id="12" name="Picture 2" descr="Disk Partitioning Png &amp; Free Disk Partitioning.png Transparent Images  #112506 - PNGio">
            <a:extLst>
              <a:ext uri="{FF2B5EF4-FFF2-40B4-BE49-F238E27FC236}">
                <a16:creationId xmlns:a16="http://schemas.microsoft.com/office/drawing/2014/main" id="{661A2EFE-253F-096C-5724-A7F8270BF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826" y="4114800"/>
            <a:ext cx="2801206" cy="280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C0F582A-45A5-D34E-A9AD-9017676FD28D}"/>
              </a:ext>
            </a:extLst>
          </p:cNvPr>
          <p:cNvSpPr/>
          <p:nvPr/>
        </p:nvSpPr>
        <p:spPr>
          <a:xfrm>
            <a:off x="5027191" y="5137257"/>
            <a:ext cx="1600200" cy="796404"/>
          </a:xfrm>
          <a:prstGeom prst="rightArrow">
            <a:avLst>
              <a:gd name="adj1" fmla="val 50000"/>
              <a:gd name="adj2" fmla="val 5843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9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AD1F18-4EA3-A076-F458-AF2D7FC32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84"/>
          <a:stretch/>
        </p:blipFill>
        <p:spPr>
          <a:xfrm>
            <a:off x="1537731" y="2364345"/>
            <a:ext cx="9116538" cy="44862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F52E4-502F-D86E-E19D-F193AF420ED0}"/>
              </a:ext>
            </a:extLst>
          </p:cNvPr>
          <p:cNvSpPr txBox="1">
            <a:spLocks/>
          </p:cNvSpPr>
          <p:nvPr/>
        </p:nvSpPr>
        <p:spPr>
          <a:xfrm>
            <a:off x="828992" y="1380903"/>
            <a:ext cx="11449272" cy="3915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200" b="1" dirty="0">
                <a:solidFill>
                  <a:srgbClr val="FF0000"/>
                </a:solidFill>
                <a:cs typeface="Times New Roman" panose="02020603050405020304" pitchFamily="18" charset="0"/>
              </a:rPr>
              <a:t>Disk partitioning </a:t>
            </a:r>
            <a:r>
              <a:rPr 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is the way to divide a physical hard disk into multiple logical storage units.</a:t>
            </a:r>
          </a:p>
          <a:p>
            <a:pPr marL="0" lvl="1" indent="0">
              <a:buNone/>
            </a:pPr>
            <a:r>
              <a:rPr 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Example: Drive </a:t>
            </a:r>
            <a:r>
              <a:rPr lang="en-US" sz="2200" b="1" dirty="0">
                <a:solidFill>
                  <a:srgbClr val="000000"/>
                </a:solidFill>
                <a:cs typeface="Times New Roman" panose="02020603050405020304" pitchFamily="18" charset="0"/>
              </a:rPr>
              <a:t>C:</a:t>
            </a:r>
            <a:r>
              <a:rPr 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 or </a:t>
            </a:r>
            <a:r>
              <a:rPr lang="en-US" sz="2200" b="1" dirty="0">
                <a:solidFill>
                  <a:srgbClr val="000000"/>
                </a:solidFill>
                <a:cs typeface="Times New Roman" panose="02020603050405020304" pitchFamily="18" charset="0"/>
              </a:rPr>
              <a:t>D: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0A125C-E093-1114-4D13-FE82F45F01B0}"/>
              </a:ext>
            </a:extLst>
          </p:cNvPr>
          <p:cNvSpPr txBox="1">
            <a:spLocks/>
          </p:cNvSpPr>
          <p:nvPr/>
        </p:nvSpPr>
        <p:spPr bwMode="auto">
          <a:xfrm>
            <a:off x="3696075" y="7448"/>
            <a:ext cx="4799850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Partitioning Overview 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088254E1-3C45-B6AC-22E8-2996D1E9AC5C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0B793C-D816-8506-8745-5D237A84FC06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087BD453-9E9B-D053-DE85-F9BB346B4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44BDA8-5504-16AA-9C4E-A2D15C8DC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481FF9-5F69-F461-DEAB-F57785001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536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35CF-8BE6-61BE-E4EA-0D8F03C9E79A}"/>
              </a:ext>
            </a:extLst>
          </p:cNvPr>
          <p:cNvSpPr txBox="1">
            <a:spLocks/>
          </p:cNvSpPr>
          <p:nvPr/>
        </p:nvSpPr>
        <p:spPr bwMode="auto">
          <a:xfrm>
            <a:off x="3696074" y="68110"/>
            <a:ext cx="4799850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Purpose of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DC5-A464-C84C-624D-2F15C47D5457}"/>
              </a:ext>
            </a:extLst>
          </p:cNvPr>
          <p:cNvSpPr txBox="1">
            <a:spLocks/>
          </p:cNvSpPr>
          <p:nvPr/>
        </p:nvSpPr>
        <p:spPr>
          <a:xfrm>
            <a:off x="914657" y="1835832"/>
            <a:ext cx="6527712" cy="3647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Better </a:t>
            </a:r>
            <a:r>
              <a:rPr lang="en-US" sz="20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organize</a:t>
            </a: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your data. </a:t>
            </a:r>
          </a:p>
          <a:p>
            <a:pPr algn="l">
              <a:lnSpc>
                <a:spcPct val="20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Run different </a:t>
            </a:r>
            <a:r>
              <a:rPr lang="en-US" sz="20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operating systems </a:t>
            </a: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on one PC. </a:t>
            </a:r>
          </a:p>
          <a:p>
            <a:pPr algn="l">
              <a:lnSpc>
                <a:spcPct val="20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Reduce the possibility of </a:t>
            </a:r>
            <a:r>
              <a:rPr lang="en-US" sz="20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data loss</a:t>
            </a: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  <a:p>
            <a:pPr algn="l">
              <a:lnSpc>
                <a:spcPct val="20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More convenient for </a:t>
            </a:r>
            <a:r>
              <a:rPr lang="en-US" sz="20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backup </a:t>
            </a: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and </a:t>
            </a:r>
            <a:r>
              <a:rPr lang="en-US" sz="20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restore</a:t>
            </a: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  <a:p>
            <a:pPr algn="l">
              <a:lnSpc>
                <a:spcPct val="20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Improve </a:t>
            </a:r>
            <a:r>
              <a:rPr lang="en-US" sz="20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performance</a:t>
            </a: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22F21-CFF8-73D6-7A07-41F7F5886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65"/>
          <a:stretch/>
        </p:blipFill>
        <p:spPr>
          <a:xfrm>
            <a:off x="6937513" y="3113166"/>
            <a:ext cx="4800600" cy="3618116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37A6E57-2BAC-2429-5ABA-999D580643A7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94608" y="3767084"/>
            <a:ext cx="1202633" cy="556592"/>
          </a:xfrm>
          <a:prstGeom prst="bentConnector3">
            <a:avLst>
              <a:gd name="adj1" fmla="val 9876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61C49F-E213-6C9A-7DC3-3716119583E3}"/>
              </a:ext>
            </a:extLst>
          </p:cNvPr>
          <p:cNvSpPr txBox="1"/>
          <p:nvPr/>
        </p:nvSpPr>
        <p:spPr>
          <a:xfrm>
            <a:off x="7751958" y="3259397"/>
            <a:ext cx="9313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C:</a:t>
            </a:r>
            <a:endParaRPr lang="en-US" sz="2000" b="1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88C07AB-E900-E337-EC55-840C3F4DBA60}"/>
              </a:ext>
            </a:extLst>
          </p:cNvPr>
          <p:cNvCxnSpPr>
            <a:cxnSpLocks/>
          </p:cNvCxnSpPr>
          <p:nvPr/>
        </p:nvCxnSpPr>
        <p:spPr>
          <a:xfrm rot="16200000" flipV="1">
            <a:off x="9006745" y="3704561"/>
            <a:ext cx="1391479" cy="312512"/>
          </a:xfrm>
          <a:prstGeom prst="bentConnector3">
            <a:avLst>
              <a:gd name="adj1" fmla="val 9928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9693A5E-4713-B4B3-5334-0DC144010D08}"/>
              </a:ext>
            </a:extLst>
          </p:cNvPr>
          <p:cNvSpPr txBox="1"/>
          <p:nvPr/>
        </p:nvSpPr>
        <p:spPr>
          <a:xfrm>
            <a:off x="9095377" y="2965022"/>
            <a:ext cx="9313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D</a:t>
            </a:r>
            <a:r>
              <a:rPr lang="en-US" sz="20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n-US" sz="2000" b="1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FDBF78D-8A0E-07AC-9003-9760936A4BE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611743" y="3629869"/>
            <a:ext cx="2188963" cy="461899"/>
          </a:xfrm>
          <a:prstGeom prst="bentConnector3">
            <a:avLst>
              <a:gd name="adj1" fmla="val 1004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410121-A1C8-2504-E4FD-92BA5575BD5D}"/>
              </a:ext>
            </a:extLst>
          </p:cNvPr>
          <p:cNvSpPr txBox="1"/>
          <p:nvPr/>
        </p:nvSpPr>
        <p:spPr>
          <a:xfrm>
            <a:off x="10937174" y="2566282"/>
            <a:ext cx="9313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H</a:t>
            </a:r>
            <a:r>
              <a:rPr lang="en-US" sz="20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n-US" sz="2000" b="1" dirty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022B2F0-F7D5-5427-AC50-9D2AFB8A02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35953" y="5355700"/>
            <a:ext cx="1146289" cy="1043302"/>
          </a:xfrm>
          <a:prstGeom prst="bentConnector3">
            <a:avLst>
              <a:gd name="adj1" fmla="val 9855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5A43ED-1B34-767E-1B90-7A3F69BED868}"/>
              </a:ext>
            </a:extLst>
          </p:cNvPr>
          <p:cNvSpPr txBox="1"/>
          <p:nvPr/>
        </p:nvSpPr>
        <p:spPr>
          <a:xfrm>
            <a:off x="10636178" y="6221472"/>
            <a:ext cx="9313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G</a:t>
            </a:r>
            <a:r>
              <a:rPr lang="en-US" sz="20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n-US" sz="2000" b="1" dirty="0"/>
          </a:p>
        </p:txBody>
      </p:sp>
      <p:sp>
        <p:nvSpPr>
          <p:cNvPr id="31" name="AutoShape 4" descr="Image result for display screen png&quot;">
            <a:extLst>
              <a:ext uri="{FF2B5EF4-FFF2-40B4-BE49-F238E27FC236}">
                <a16:creationId xmlns:a16="http://schemas.microsoft.com/office/drawing/2014/main" id="{820D2EEC-0442-AF65-BB31-1586854448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4" descr="Image result for display screen png&quot;">
            <a:extLst>
              <a:ext uri="{FF2B5EF4-FFF2-40B4-BE49-F238E27FC236}">
                <a16:creationId xmlns:a16="http://schemas.microsoft.com/office/drawing/2014/main" id="{E62DFB5A-22F5-DA87-3AF7-3285C98FD3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F26743FB-E280-BF6D-5CB2-94B40E91E0BF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D5C491-3EB0-E864-DBCB-A044B5BC7B5F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7059F48E-980F-A26F-9A45-AC8F2264B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BC5A37A-F6DC-6999-DEC3-1C69308B7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07633B-5C50-F95E-AACB-B6F5B64B8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FC22795-A031-4BB4-E71F-BDFAFAC36014}"/>
              </a:ext>
            </a:extLst>
          </p:cNvPr>
          <p:cNvSpPr txBox="1"/>
          <p:nvPr/>
        </p:nvSpPr>
        <p:spPr>
          <a:xfrm>
            <a:off x="7133304" y="3654672"/>
            <a:ext cx="17100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OS &amp; Applications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A57134-2845-AFCD-0757-F5FAA0086FC2}"/>
              </a:ext>
            </a:extLst>
          </p:cNvPr>
          <p:cNvSpPr txBox="1"/>
          <p:nvPr/>
        </p:nvSpPr>
        <p:spPr>
          <a:xfrm>
            <a:off x="8534282" y="2657393"/>
            <a:ext cx="1710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Pictures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C2EAFB-A156-69A1-B1CD-DC41C754741B}"/>
              </a:ext>
            </a:extLst>
          </p:cNvPr>
          <p:cNvSpPr txBox="1"/>
          <p:nvPr/>
        </p:nvSpPr>
        <p:spPr>
          <a:xfrm>
            <a:off x="10428691" y="2949327"/>
            <a:ext cx="1710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Movies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59E3CD-C4EB-8514-388D-63C324F6D550}"/>
              </a:ext>
            </a:extLst>
          </p:cNvPr>
          <p:cNvSpPr txBox="1"/>
          <p:nvPr/>
        </p:nvSpPr>
        <p:spPr>
          <a:xfrm>
            <a:off x="10082152" y="5919347"/>
            <a:ext cx="1710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E-Learning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97770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35CF-8BE6-61BE-E4EA-0D8F03C9E79A}"/>
              </a:ext>
            </a:extLst>
          </p:cNvPr>
          <p:cNvSpPr txBox="1">
            <a:spLocks/>
          </p:cNvSpPr>
          <p:nvPr/>
        </p:nvSpPr>
        <p:spPr bwMode="auto">
          <a:xfrm>
            <a:off x="3696075" y="7448"/>
            <a:ext cx="4799850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Type of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927D6-72CB-FF88-1A56-34951EB6B4F2}"/>
              </a:ext>
            </a:extLst>
          </p:cNvPr>
          <p:cNvSpPr txBox="1">
            <a:spLocks/>
          </p:cNvSpPr>
          <p:nvPr/>
        </p:nvSpPr>
        <p:spPr>
          <a:xfrm>
            <a:off x="692701" y="1802510"/>
            <a:ext cx="7491172" cy="344504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Boot partition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: it is also a primary partition which used to contains the operating system.</a:t>
            </a:r>
          </a:p>
          <a:p>
            <a:pPr marL="0" indent="0">
              <a:buNone/>
            </a:pPr>
            <a:endParaRPr lang="en-GB" sz="18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Primary partition : 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it’s a partition that is used to store the normal data file such as picture, video, sound, document files and etc. </a:t>
            </a:r>
          </a:p>
          <a:p>
            <a:pPr marL="0" indent="0">
              <a:buNone/>
            </a:pPr>
            <a:endParaRPr lang="en-GB" sz="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GB" sz="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</a:rPr>
              <a:t>System partition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: it is a primary partition that contains the boot loader, a piece of procedure responsible for booting the OS. It’s default created by system computer. </a:t>
            </a:r>
          </a:p>
        </p:txBody>
      </p:sp>
      <p:sp>
        <p:nvSpPr>
          <p:cNvPr id="4" name="AutoShape 4" descr="Image result for display screen png&quot;">
            <a:extLst>
              <a:ext uri="{FF2B5EF4-FFF2-40B4-BE49-F238E27FC236}">
                <a16:creationId xmlns:a16="http://schemas.microsoft.com/office/drawing/2014/main" id="{FEB537F3-184F-068B-D3BB-A4A70D2318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display screen png&quot;">
            <a:extLst>
              <a:ext uri="{FF2B5EF4-FFF2-40B4-BE49-F238E27FC236}">
                <a16:creationId xmlns:a16="http://schemas.microsoft.com/office/drawing/2014/main" id="{A767DDB1-A0E4-3273-EB95-3ABE2FE7B3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15CE4D2E-F4D9-37BA-BD2C-F3A34B959DEB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90A3EF-49B1-EBEE-5F5C-CE324A59363F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46A21074-E5DB-F762-6420-7111F46E2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66FAAF-23BF-C1D6-B6CD-1D21AB67A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23EF3F-90C7-6877-2F00-E652B618FD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1" name="Picture 2" descr="Disk Partitioning Png &amp; Free Disk Partitioning.png Transparent Images  #112506 - PNGio">
            <a:extLst>
              <a:ext uri="{FF2B5EF4-FFF2-40B4-BE49-F238E27FC236}">
                <a16:creationId xmlns:a16="http://schemas.microsoft.com/office/drawing/2014/main" id="{508A80C5-9097-E6B2-7211-0E39F23E3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865" y="1917132"/>
            <a:ext cx="3445048" cy="344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54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35CF-8BE6-61BE-E4EA-0D8F03C9E79A}"/>
              </a:ext>
            </a:extLst>
          </p:cNvPr>
          <p:cNvSpPr txBox="1">
            <a:spLocks/>
          </p:cNvSpPr>
          <p:nvPr/>
        </p:nvSpPr>
        <p:spPr bwMode="auto">
          <a:xfrm>
            <a:off x="2190218" y="0"/>
            <a:ext cx="7811563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How to create partition on Windows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77C87-2062-1051-064F-6720E21F11D4}"/>
              </a:ext>
            </a:extLst>
          </p:cNvPr>
          <p:cNvSpPr txBox="1"/>
          <p:nvPr/>
        </p:nvSpPr>
        <p:spPr>
          <a:xfrm>
            <a:off x="-1031234" y="2346076"/>
            <a:ext cx="7657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+ R &gt; type “</a:t>
            </a:r>
            <a:r>
              <a:rPr lang="en-US" sz="2000" b="1" i="0" dirty="0" err="1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diskmgmt.msc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”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68D76-8F55-527D-ADAA-3A58A44D2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25" y="2319284"/>
            <a:ext cx="363773" cy="400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F9AA63-66B5-99F5-5614-AFB18AF4F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808" y="1290566"/>
            <a:ext cx="7030192" cy="5567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B7FD8-6390-30F4-3867-FED5A253B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25" y="3054405"/>
            <a:ext cx="4417736" cy="2275134"/>
          </a:xfrm>
          <a:prstGeom prst="rect">
            <a:avLst/>
          </a:prstGeom>
        </p:spPr>
      </p:pic>
      <p:sp>
        <p:nvSpPr>
          <p:cNvPr id="8" name="AutoShape 4" descr="Image result for display screen png&quot;">
            <a:extLst>
              <a:ext uri="{FF2B5EF4-FFF2-40B4-BE49-F238E27FC236}">
                <a16:creationId xmlns:a16="http://schemas.microsoft.com/office/drawing/2014/main" id="{570D23AF-197E-27C2-6EB9-079A936311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Image result for display screen png&quot;">
            <a:extLst>
              <a:ext uri="{FF2B5EF4-FFF2-40B4-BE49-F238E27FC236}">
                <a16:creationId xmlns:a16="http://schemas.microsoft.com/office/drawing/2014/main" id="{C72C5ABC-4813-EA9D-29A5-92A29A384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BB73597E-3165-B108-6508-894E37CE4B4D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7F47BA-116F-450A-6DB6-845C57DE2A2B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9E6DEF07-872C-26E6-AE37-C12918513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18516D7-C76F-13AC-82C0-9F49581EE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63EBED-4AF4-7779-0398-73C8EC6AA7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693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35CF-8BE6-61BE-E4EA-0D8F03C9E79A}"/>
              </a:ext>
            </a:extLst>
          </p:cNvPr>
          <p:cNvSpPr txBox="1">
            <a:spLocks/>
          </p:cNvSpPr>
          <p:nvPr/>
        </p:nvSpPr>
        <p:spPr bwMode="auto">
          <a:xfrm>
            <a:off x="2190218" y="0"/>
            <a:ext cx="7811563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How to create partition on Windows </a:t>
            </a:r>
          </a:p>
        </p:txBody>
      </p:sp>
      <p:sp>
        <p:nvSpPr>
          <p:cNvPr id="8" name="AutoShape 4" descr="Image result for display screen png&quot;">
            <a:extLst>
              <a:ext uri="{FF2B5EF4-FFF2-40B4-BE49-F238E27FC236}">
                <a16:creationId xmlns:a16="http://schemas.microsoft.com/office/drawing/2014/main" id="{570D23AF-197E-27C2-6EB9-079A936311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Image result for display screen png&quot;">
            <a:extLst>
              <a:ext uri="{FF2B5EF4-FFF2-40B4-BE49-F238E27FC236}">
                <a16:creationId xmlns:a16="http://schemas.microsoft.com/office/drawing/2014/main" id="{C72C5ABC-4813-EA9D-29A5-92A29A384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33400" y="-152400"/>
            <a:ext cx="295493" cy="3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BB73597E-3165-B108-6508-894E37CE4B4D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7F47BA-116F-450A-6DB6-845C57DE2A2B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9E6DEF07-872C-26E6-AE37-C12918513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18516D7-C76F-13AC-82C0-9F49581EE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63EBED-4AF4-7779-0398-73C8EC6AA7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E40F0-41C9-2D23-2EA2-39536B589B8E}"/>
              </a:ext>
            </a:extLst>
          </p:cNvPr>
          <p:cNvSpPr txBox="1">
            <a:spLocks/>
          </p:cNvSpPr>
          <p:nvPr/>
        </p:nvSpPr>
        <p:spPr>
          <a:xfrm>
            <a:off x="-94714" y="3131598"/>
            <a:ext cx="3726919" cy="1651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MiniTool partition </a:t>
            </a:r>
          </a:p>
          <a:p>
            <a:pPr marL="0" indent="0" algn="ctr">
              <a:buNone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Wizard Free </a:t>
            </a:r>
            <a:r>
              <a:rPr lang="en-GB" b="1" dirty="0">
                <a:solidFill>
                  <a:srgbClr val="FF0000"/>
                </a:solidFill>
              </a:rPr>
              <a:t>software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22A822-6A11-C751-A22F-09DEC1DF8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5" y="1457712"/>
            <a:ext cx="8559795" cy="54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0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CCDD75-89DD-0B06-07B3-183BD1EA6FD8}"/>
              </a:ext>
            </a:extLst>
          </p:cNvPr>
          <p:cNvSpPr txBox="1">
            <a:spLocks/>
          </p:cNvSpPr>
          <p:nvPr/>
        </p:nvSpPr>
        <p:spPr>
          <a:xfrm>
            <a:off x="899028" y="2037677"/>
            <a:ext cx="10771720" cy="4561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Clr>
                <a:srgbClr val="FF0000"/>
              </a:buClr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What is Operating system? </a:t>
            </a:r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What does Operating system do in computer?</a:t>
            </a:r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How many kind of Operating system? What are they?</a:t>
            </a:r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What do you need to prepare before starting to install OS on a computer?</a:t>
            </a:r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What is a partition? What kind of partition?</a:t>
            </a:r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Why do we need to partition our hard disk drive? </a:t>
            </a:r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How many partition should we create on our computer?</a:t>
            </a:r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AutoNum type="arabicPeriod"/>
            </a:pPr>
            <a:endParaRPr lang="en-GB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981A9-3C38-89BC-7D6A-8D26B13C6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22" b="35797"/>
          <a:stretch/>
        </p:blipFill>
        <p:spPr>
          <a:xfrm>
            <a:off x="712616" y="149087"/>
            <a:ext cx="3958775" cy="141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67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8">
            <a:extLst>
              <a:ext uri="{FF2B5EF4-FFF2-40B4-BE49-F238E27FC236}">
                <a16:creationId xmlns:a16="http://schemas.microsoft.com/office/drawing/2014/main" id="{A0FC2AC9-6C1C-47DA-DE14-CDE50829C0E8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ENGAGE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5B22250-B140-9995-9AC3-10E372E7A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48" y="486656"/>
            <a:ext cx="465138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38">
            <a:extLst>
              <a:ext uri="{FF2B5EF4-FFF2-40B4-BE49-F238E27FC236}">
                <a16:creationId xmlns:a16="http://schemas.microsoft.com/office/drawing/2014/main" id="{0D0687BD-90A0-53CF-DABE-2B3A69826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0" y="1000667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fr-FR" sz="1200" dirty="0"/>
              <a:t>5 MIN</a:t>
            </a:r>
            <a:endParaRPr lang="en-US" altLang="fr-FR" sz="1200" dirty="0">
              <a:solidFill>
                <a:srgbClr val="FF0000"/>
              </a:solidFill>
            </a:endParaRPr>
          </a:p>
        </p:txBody>
      </p:sp>
      <p:sp>
        <p:nvSpPr>
          <p:cNvPr id="3" name="Google Shape;278;p5">
            <a:extLst>
              <a:ext uri="{FF2B5EF4-FFF2-40B4-BE49-F238E27FC236}">
                <a16:creationId xmlns:a16="http://schemas.microsoft.com/office/drawing/2014/main" id="{963D7F9C-36F4-86BD-C853-64DEFD5D792B}"/>
              </a:ext>
            </a:extLst>
          </p:cNvPr>
          <p:cNvSpPr txBox="1"/>
          <p:nvPr/>
        </p:nvSpPr>
        <p:spPr>
          <a:xfrm>
            <a:off x="2864321" y="610725"/>
            <a:ext cx="729792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</a:t>
            </a:r>
            <a:r>
              <a:rPr lang="en-GB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OPERATING SYSTEM </a:t>
            </a:r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(OS) ?</a:t>
            </a:r>
            <a:endParaRPr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88D06-765D-D50B-58E0-A39EFBB66AE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636" y="478379"/>
            <a:ext cx="607924" cy="660787"/>
          </a:xfrm>
          <a:prstGeom prst="rect">
            <a:avLst/>
          </a:prstGeom>
        </p:spPr>
      </p:pic>
      <p:sp>
        <p:nvSpPr>
          <p:cNvPr id="7" name="Google Shape;278;p5">
            <a:extLst>
              <a:ext uri="{FF2B5EF4-FFF2-40B4-BE49-F238E27FC236}">
                <a16:creationId xmlns:a16="http://schemas.microsoft.com/office/drawing/2014/main" id="{9F0F2A87-9870-8298-B28C-80B55F8E10AE}"/>
              </a:ext>
            </a:extLst>
          </p:cNvPr>
          <p:cNvSpPr txBox="1"/>
          <p:nvPr/>
        </p:nvSpPr>
        <p:spPr>
          <a:xfrm rot="20196612">
            <a:off x="116013" y="2650330"/>
            <a:ext cx="456634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</a:t>
            </a:r>
            <a:r>
              <a:rPr lang="en-GB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kind of OS</a:t>
            </a:r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78;p5">
            <a:extLst>
              <a:ext uri="{FF2B5EF4-FFF2-40B4-BE49-F238E27FC236}">
                <a16:creationId xmlns:a16="http://schemas.microsoft.com/office/drawing/2014/main" id="{39A7156E-632D-536D-4506-E6DB9DF9B050}"/>
              </a:ext>
            </a:extLst>
          </p:cNvPr>
          <p:cNvSpPr txBox="1"/>
          <p:nvPr/>
        </p:nvSpPr>
        <p:spPr>
          <a:xfrm rot="294612">
            <a:off x="5533790" y="2029836"/>
            <a:ext cx="608732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does </a:t>
            </a:r>
            <a:r>
              <a:rPr lang="en-GB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OS do </a:t>
            </a:r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computer?</a:t>
            </a:r>
            <a:endParaRPr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78;p5">
            <a:extLst>
              <a:ext uri="{FF2B5EF4-FFF2-40B4-BE49-F238E27FC236}">
                <a16:creationId xmlns:a16="http://schemas.microsoft.com/office/drawing/2014/main" id="{6069BA2B-979D-2673-A72C-FAC63BA6B178}"/>
              </a:ext>
            </a:extLst>
          </p:cNvPr>
          <p:cNvSpPr txBox="1"/>
          <p:nvPr/>
        </p:nvSpPr>
        <p:spPr>
          <a:xfrm rot="20892950">
            <a:off x="232387" y="4420635"/>
            <a:ext cx="608732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algn="ctr"/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 need to </a:t>
            </a:r>
            <a:r>
              <a:rPr lang="en-GB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setup</a:t>
            </a:r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new OS on a computer?</a:t>
            </a:r>
            <a:endParaRPr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78;p5">
            <a:extLst>
              <a:ext uri="{FF2B5EF4-FFF2-40B4-BE49-F238E27FC236}">
                <a16:creationId xmlns:a16="http://schemas.microsoft.com/office/drawing/2014/main" id="{DA8C017E-C009-CAE6-DE7D-5CB366C2B5F8}"/>
              </a:ext>
            </a:extLst>
          </p:cNvPr>
          <p:cNvSpPr txBox="1"/>
          <p:nvPr/>
        </p:nvSpPr>
        <p:spPr>
          <a:xfrm rot="1204407">
            <a:off x="6422204" y="4299583"/>
            <a:ext cx="528539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algn="ctr"/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you ever heard about </a:t>
            </a:r>
            <a:r>
              <a:rPr lang="en-GB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Flash Boot</a:t>
            </a:r>
            <a:r>
              <a:rPr lang="en-GB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2404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2B206F-D9E9-3647-618C-C6E32376D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70"/>
          <a:stretch>
            <a:fillRect/>
          </a:stretch>
        </p:blipFill>
        <p:spPr>
          <a:xfrm>
            <a:off x="-11336" y="0"/>
            <a:ext cx="9477452" cy="6858000"/>
          </a:xfrm>
          <a:custGeom>
            <a:avLst/>
            <a:gdLst>
              <a:gd name="connsiteX0" fmla="*/ 0 w 9477452"/>
              <a:gd name="connsiteY0" fmla="*/ 0 h 6858000"/>
              <a:gd name="connsiteX1" fmla="*/ 9477452 w 9477452"/>
              <a:gd name="connsiteY1" fmla="*/ 0 h 6858000"/>
              <a:gd name="connsiteX2" fmla="*/ 9477452 w 9477452"/>
              <a:gd name="connsiteY2" fmla="*/ 6858000 h 6858000"/>
              <a:gd name="connsiteX3" fmla="*/ 0 w 94774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77452" h="6858000">
                <a:moveTo>
                  <a:pt x="0" y="0"/>
                </a:moveTo>
                <a:lnTo>
                  <a:pt x="9477452" y="0"/>
                </a:lnTo>
                <a:lnTo>
                  <a:pt x="947745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8F2F704-4623-F7DC-B70E-96423D1BE2DC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WATCH &amp; THINK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0003E-449F-7CD0-743F-46ACEC97B9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774" y="499353"/>
            <a:ext cx="186684" cy="371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A3E495-A4FD-F676-9FAE-6F5929EF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" y="442905"/>
            <a:ext cx="465138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8">
            <a:extLst>
              <a:ext uri="{FF2B5EF4-FFF2-40B4-BE49-F238E27FC236}">
                <a16:creationId xmlns:a16="http://schemas.microsoft.com/office/drawing/2014/main" id="{22A965D9-E1B4-6901-1BF5-E007AD295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786" y="862166"/>
            <a:ext cx="6463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fr-FR" sz="1200" dirty="0"/>
              <a:t>10 MIN</a:t>
            </a:r>
            <a:endParaRPr lang="en-US" altLang="fr-FR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EE7D9B-D5A8-0D34-9493-51A06209A2F9}"/>
              </a:ext>
            </a:extLst>
          </p:cNvPr>
          <p:cNvSpPr txBox="1"/>
          <p:nvPr/>
        </p:nvSpPr>
        <p:spPr>
          <a:xfrm>
            <a:off x="1470544" y="685383"/>
            <a:ext cx="947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Watch the video to understand </a:t>
            </a:r>
            <a:r>
              <a:rPr lang="en-US" sz="3600" b="1" dirty="0"/>
              <a:t>Operating System</a:t>
            </a:r>
          </a:p>
        </p:txBody>
      </p:sp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FD73A469-2B17-3EA5-F35C-222A32775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7154" y="2945674"/>
            <a:ext cx="1497117" cy="149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41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3125597" y="270685"/>
            <a:ext cx="5940806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About Operating System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968F9B64-05A2-E92B-68F1-7A799E92989B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B1623A-0694-4B79-78C2-8A3C56C7C58C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22" name="Picture 10">
              <a:extLst>
                <a:ext uri="{FF2B5EF4-FFF2-40B4-BE49-F238E27FC236}">
                  <a16:creationId xmlns:a16="http://schemas.microsoft.com/office/drawing/2014/main" id="{68D58841-9FC9-AFEF-A438-B9F4382A3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8">
              <a:extLst>
                <a:ext uri="{FF2B5EF4-FFF2-40B4-BE49-F238E27FC236}">
                  <a16:creationId xmlns:a16="http://schemas.microsoft.com/office/drawing/2014/main" id="{79C47751-F1E2-E8E3-A2BB-AA004DB572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507CC4BD-E0D9-DF59-CD7B-1771E24567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Google Shape;278;p5">
            <a:extLst>
              <a:ext uri="{FF2B5EF4-FFF2-40B4-BE49-F238E27FC236}">
                <a16:creationId xmlns:a16="http://schemas.microsoft.com/office/drawing/2014/main" id="{75549BC8-239A-9495-88CC-3B27EDDFD4A5}"/>
              </a:ext>
            </a:extLst>
          </p:cNvPr>
          <p:cNvSpPr txBox="1"/>
          <p:nvPr/>
        </p:nvSpPr>
        <p:spPr>
          <a:xfrm>
            <a:off x="408808" y="1777813"/>
            <a:ext cx="7865615" cy="274686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endParaRPr lang="en-US" sz="1050" b="0" i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An </a:t>
            </a:r>
            <a:r>
              <a:rPr lang="en-US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operating system</a:t>
            </a:r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is the </a:t>
            </a:r>
            <a:r>
              <a:rPr lang="en-US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most important software</a:t>
            </a:r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that runs on a computer. 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It’s a system software that </a:t>
            </a:r>
            <a:r>
              <a:rPr lang="en-US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manages computer hardware and software resources</a:t>
            </a:r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and act as the interface between a user and hardware. 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Without an Operating system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, a computer is useless.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 </a:t>
            </a:r>
            <a:endParaRPr dirty="0"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pic>
        <p:nvPicPr>
          <p:cNvPr id="1028" name="Picture 4" descr="History of the Operating System - javatpoint">
            <a:extLst>
              <a:ext uri="{FF2B5EF4-FFF2-40B4-BE49-F238E27FC236}">
                <a16:creationId xmlns:a16="http://schemas.microsoft.com/office/drawing/2014/main" id="{0629E7FD-FFB5-FCB5-CA51-4EDC2C94F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427313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6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3125597" y="270685"/>
            <a:ext cx="5940806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Operating System’s Job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968F9B64-05A2-E92B-68F1-7A799E92989B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B1623A-0694-4B79-78C2-8A3C56C7C58C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22" name="Picture 10">
              <a:extLst>
                <a:ext uri="{FF2B5EF4-FFF2-40B4-BE49-F238E27FC236}">
                  <a16:creationId xmlns:a16="http://schemas.microsoft.com/office/drawing/2014/main" id="{68D58841-9FC9-AFEF-A438-B9F4382A3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8">
              <a:extLst>
                <a:ext uri="{FF2B5EF4-FFF2-40B4-BE49-F238E27FC236}">
                  <a16:creationId xmlns:a16="http://schemas.microsoft.com/office/drawing/2014/main" id="{79C47751-F1E2-E8E3-A2BB-AA004DB572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507CC4BD-E0D9-DF59-CD7B-1771E24567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Google Shape;278;p5">
            <a:extLst>
              <a:ext uri="{FF2B5EF4-FFF2-40B4-BE49-F238E27FC236}">
                <a16:creationId xmlns:a16="http://schemas.microsoft.com/office/drawing/2014/main" id="{67367B71-6D07-962F-4FFE-2930E9A406C8}"/>
              </a:ext>
            </a:extLst>
          </p:cNvPr>
          <p:cNvSpPr txBox="1"/>
          <p:nvPr/>
        </p:nvSpPr>
        <p:spPr>
          <a:xfrm>
            <a:off x="804843" y="1674714"/>
            <a:ext cx="10780431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Most of the time, there are several different computer programs running at the same time, and they all need to access your computer's </a:t>
            </a:r>
            <a:r>
              <a:rPr lang="en-US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CPU</a:t>
            </a:r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 </a:t>
            </a:r>
            <a:r>
              <a:rPr lang="en-US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RAM</a:t>
            </a:r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and </a:t>
            </a:r>
            <a:r>
              <a:rPr lang="en-US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storage</a:t>
            </a:r>
            <a:r>
              <a:rPr lang="en-US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The operating system coordinates all of this to make sure each program gets what it needs. </a:t>
            </a:r>
            <a:endParaRPr dirty="0"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B1746A-C538-D85A-E354-61198B3A6B37}"/>
              </a:ext>
            </a:extLst>
          </p:cNvPr>
          <p:cNvSpPr/>
          <p:nvPr/>
        </p:nvSpPr>
        <p:spPr>
          <a:xfrm>
            <a:off x="804843" y="3574868"/>
            <a:ext cx="6811342" cy="2338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The 4 main function of Operating system:</a:t>
            </a:r>
          </a:p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en-US" sz="2000" b="1">
                <a:ln w="0"/>
                <a:solidFill>
                  <a:srgbClr val="0091D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Providing an </a:t>
            </a:r>
            <a:r>
              <a:rPr lang="en-US" sz="2000" b="1" dirty="0">
                <a:ln w="0"/>
                <a:solidFill>
                  <a:srgbClr val="0091D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user interface</a:t>
            </a:r>
          </a:p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en-US" sz="2000" b="1" dirty="0">
                <a:ln w="0"/>
                <a:solidFill>
                  <a:srgbClr val="0091D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Managing Files</a:t>
            </a:r>
          </a:p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en-US" sz="2000" b="1" dirty="0">
                <a:ln w="0"/>
                <a:solidFill>
                  <a:srgbClr val="0091D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Managing applications</a:t>
            </a:r>
          </a:p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en-US" sz="2000" b="1" dirty="0">
                <a:ln w="0"/>
                <a:solidFill>
                  <a:srgbClr val="0091D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Manage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EAFFC7-3039-EDD1-AC5A-1D320B5FF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420" y="3625467"/>
            <a:ext cx="2636186" cy="263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47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3A23-6BDE-248B-D6E0-7864A275E83B}"/>
              </a:ext>
            </a:extLst>
          </p:cNvPr>
          <p:cNvSpPr txBox="1">
            <a:spLocks/>
          </p:cNvSpPr>
          <p:nvPr/>
        </p:nvSpPr>
        <p:spPr bwMode="auto">
          <a:xfrm>
            <a:off x="3125597" y="270685"/>
            <a:ext cx="5940806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Operating System’s Job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57ECA0CA-9C48-C6EC-DBA8-C7ED62790473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CBA854-C547-1E73-3466-C40E12B334DF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BB325B54-00C0-FB48-C0EE-5DDCF0BDDF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90A72A13-7089-B3AC-3CE1-C982E005D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C0CBDDD4-D18E-F6B0-9CBA-B5DE32588F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C1B8C3F-A309-A91D-50B4-6692394B7030}"/>
              </a:ext>
            </a:extLst>
          </p:cNvPr>
          <p:cNvSpPr/>
          <p:nvPr/>
        </p:nvSpPr>
        <p:spPr>
          <a:xfrm>
            <a:off x="659452" y="1619818"/>
            <a:ext cx="10671157" cy="953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Providing a user interface: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allow you to interact with computer by command line user interface (CLI) or graphic user interface (GUI).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947B5-F580-19C7-F6AF-AF2262AC3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01" y="3158556"/>
            <a:ext cx="5246556" cy="2951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73D0DE-BB2C-FC7E-12C4-81A0EFFEA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745" y="3160781"/>
            <a:ext cx="5269615" cy="292756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9D99326-18CA-FFBC-178C-9FEDFC50F1C3}"/>
              </a:ext>
            </a:extLst>
          </p:cNvPr>
          <p:cNvSpPr/>
          <p:nvPr/>
        </p:nvSpPr>
        <p:spPr>
          <a:xfrm>
            <a:off x="11330609" y="224886"/>
            <a:ext cx="517585" cy="4760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32223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3A23-6BDE-248B-D6E0-7864A275E83B}"/>
              </a:ext>
            </a:extLst>
          </p:cNvPr>
          <p:cNvSpPr txBox="1">
            <a:spLocks/>
          </p:cNvSpPr>
          <p:nvPr/>
        </p:nvSpPr>
        <p:spPr bwMode="auto">
          <a:xfrm>
            <a:off x="3125597" y="270685"/>
            <a:ext cx="5940806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Operating System’s Job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7AEE2BB5-6B18-A6FE-D77B-1943B7B543DD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8BB5D4-178A-7A0E-A758-AD623545B69D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8BED4B9A-9A51-1545-1872-88609A5009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BB251FEF-84B6-562E-309C-0897555FB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D5F18C08-467B-A643-1B7F-22441FF497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3C794B4-0159-9287-B861-6B8B7464F295}"/>
              </a:ext>
            </a:extLst>
          </p:cNvPr>
          <p:cNvSpPr/>
          <p:nvPr/>
        </p:nvSpPr>
        <p:spPr>
          <a:xfrm>
            <a:off x="789970" y="1747567"/>
            <a:ext cx="1061205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Managing Files: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allow you to store, delete, copy, move and share files.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You can store file on your computer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You can create, delete, copy or move to other folder. 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DA5FF8-DC71-DB83-EF42-689FF400A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377228"/>
            <a:ext cx="5706185" cy="348077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53550DB-8D3D-378C-DC68-F5A06F7293A8}"/>
              </a:ext>
            </a:extLst>
          </p:cNvPr>
          <p:cNvSpPr/>
          <p:nvPr/>
        </p:nvSpPr>
        <p:spPr>
          <a:xfrm>
            <a:off x="11330609" y="224886"/>
            <a:ext cx="517585" cy="4760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28038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3A23-6BDE-248B-D6E0-7864A275E83B}"/>
              </a:ext>
            </a:extLst>
          </p:cNvPr>
          <p:cNvSpPr txBox="1">
            <a:spLocks/>
          </p:cNvSpPr>
          <p:nvPr/>
        </p:nvSpPr>
        <p:spPr bwMode="auto">
          <a:xfrm>
            <a:off x="3125597" y="270685"/>
            <a:ext cx="5940806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Operating System’s Job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8117A6B2-067F-7351-2450-54ABB47AC0D0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87F604-5164-22A7-B668-ADF196B6124F}"/>
              </a:ext>
            </a:extLst>
          </p:cNvPr>
          <p:cNvGrpSpPr/>
          <p:nvPr/>
        </p:nvGrpSpPr>
        <p:grpSpPr>
          <a:xfrm>
            <a:off x="124917" y="452948"/>
            <a:ext cx="1351292" cy="759124"/>
            <a:chOff x="124917" y="452948"/>
            <a:chExt cx="1351292" cy="759124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D0A19D57-A235-F414-BD1F-7A76F9AB12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96" y="452948"/>
              <a:ext cx="608013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71DCD821-3E7F-CFF8-1045-0B1EDB29CF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4" y="452948"/>
              <a:ext cx="465137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68149F2D-A58D-03EA-FAE3-248CB0FC0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17" y="935073"/>
              <a:ext cx="5677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/>
                <a:t>5 MIN</a:t>
              </a:r>
              <a:endParaRPr lang="en-US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D842AF6-8C24-2AB9-A4AC-994850AD50C5}"/>
              </a:ext>
            </a:extLst>
          </p:cNvPr>
          <p:cNvSpPr txBox="1"/>
          <p:nvPr/>
        </p:nvSpPr>
        <p:spPr>
          <a:xfrm>
            <a:off x="854854" y="1470848"/>
            <a:ext cx="10482291" cy="953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Managing applications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Operating system allow you to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install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uninstall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and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manage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system and software application.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E2E6D-0A13-6588-F176-FC0168FFB449}"/>
              </a:ext>
            </a:extLst>
          </p:cNvPr>
          <p:cNvSpPr/>
          <p:nvPr/>
        </p:nvSpPr>
        <p:spPr>
          <a:xfrm>
            <a:off x="940734" y="2961323"/>
            <a:ext cx="4369726" cy="1954061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</a:rPr>
              <a:t>Systems software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the programs that </a:t>
            </a:r>
            <a:r>
              <a:rPr lang="en-GB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required for system to operate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as designed, include the operating system and device drivers.</a:t>
            </a:r>
          </a:p>
          <a:p>
            <a:pPr>
              <a:lnSpc>
                <a:spcPct val="150000"/>
              </a:lnSpc>
            </a:pPr>
            <a:endParaRPr lang="en-GB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5C2D0C-EB52-E646-897D-F78E5EF83470}"/>
              </a:ext>
            </a:extLst>
          </p:cNvPr>
          <p:cNvSpPr/>
          <p:nvPr/>
        </p:nvSpPr>
        <p:spPr>
          <a:xfrm>
            <a:off x="6818064" y="2961322"/>
            <a:ext cx="4519081" cy="1994007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</a:rPr>
              <a:t>Application software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, or simply applications, is a set of computer programs </a:t>
            </a:r>
            <a:r>
              <a:rPr lang="en-GB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designed for end-user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to perform task.</a:t>
            </a:r>
          </a:p>
          <a:p>
            <a:pPr>
              <a:lnSpc>
                <a:spcPct val="150000"/>
              </a:lnSpc>
            </a:pPr>
            <a:endParaRPr lang="en-GB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215872-D135-0B7E-3B75-83C06E29AFFF}"/>
              </a:ext>
            </a:extLst>
          </p:cNvPr>
          <p:cNvGrpSpPr/>
          <p:nvPr/>
        </p:nvGrpSpPr>
        <p:grpSpPr>
          <a:xfrm>
            <a:off x="1448605" y="4834756"/>
            <a:ext cx="2220889" cy="1871219"/>
            <a:chOff x="1822420" y="4880594"/>
            <a:chExt cx="2220889" cy="1871219"/>
          </a:xfrm>
        </p:grpSpPr>
        <p:pic>
          <p:nvPicPr>
            <p:cNvPr id="3074" name="Picture 2" descr="Linux Logo PNG Isolated HD | PNG Mart">
              <a:extLst>
                <a:ext uri="{FF2B5EF4-FFF2-40B4-BE49-F238E27FC236}">
                  <a16:creationId xmlns:a16="http://schemas.microsoft.com/office/drawing/2014/main" id="{D0625031-478D-8084-BC0F-E617C12D6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885" y="4880594"/>
              <a:ext cx="1835424" cy="1223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C8DA27B-7731-1674-FD1D-601BCBA1EF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622" y="5113204"/>
              <a:ext cx="654856" cy="71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MAC OS logo - Free computer icons">
              <a:extLst>
                <a:ext uri="{FF2B5EF4-FFF2-40B4-BE49-F238E27FC236}">
                  <a16:creationId xmlns:a16="http://schemas.microsoft.com/office/drawing/2014/main" id="{140B3C09-2CA0-B720-9EC3-50FCA38975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2420" y="5914651"/>
              <a:ext cx="770929" cy="77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Android - Free logo icons">
              <a:extLst>
                <a:ext uri="{FF2B5EF4-FFF2-40B4-BE49-F238E27FC236}">
                  <a16:creationId xmlns:a16="http://schemas.microsoft.com/office/drawing/2014/main" id="{EED977F6-0DF8-975F-640E-BB7ED10FC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0345" y="6047117"/>
              <a:ext cx="704696" cy="704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2" name="Picture 10">
            <a:extLst>
              <a:ext uri="{FF2B5EF4-FFF2-40B4-BE49-F238E27FC236}">
                <a16:creationId xmlns:a16="http://schemas.microsoft.com/office/drawing/2014/main" id="{81039834-711B-D668-A150-1544CD222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299" y="5131713"/>
            <a:ext cx="654856" cy="65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BC76E916-6152-083B-D671-873BB7092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447" y="5131713"/>
            <a:ext cx="673417" cy="67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0D7F2C59-E7A9-2569-560C-77E079F69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168" y="5913898"/>
            <a:ext cx="673417" cy="67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048C39-53D0-E308-ED59-6836307D0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8369" y="5805872"/>
            <a:ext cx="860546" cy="860546"/>
          </a:xfrm>
          <a:prstGeom prst="rect">
            <a:avLst/>
          </a:prstGeom>
        </p:spPr>
      </p:pic>
      <p:pic>
        <p:nvPicPr>
          <p:cNvPr id="3096" name="Picture 24" descr="Free telegram logo png transparent 17221839 PNG with Transparent Background">
            <a:extLst>
              <a:ext uri="{FF2B5EF4-FFF2-40B4-BE49-F238E27FC236}">
                <a16:creationId xmlns:a16="http://schemas.microsoft.com/office/drawing/2014/main" id="{89797812-638C-1DBC-1F5A-4B7B2BDDE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140" y="5039151"/>
            <a:ext cx="817475" cy="81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>
            <a:extLst>
              <a:ext uri="{FF2B5EF4-FFF2-40B4-BE49-F238E27FC236}">
                <a16:creationId xmlns:a16="http://schemas.microsoft.com/office/drawing/2014/main" id="{384A8A3A-E6A0-E5E7-FCDB-A4A4E654D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202" y="5967284"/>
            <a:ext cx="620031" cy="62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12" descr="Application software icon">
            <a:extLst>
              <a:ext uri="{FF2B5EF4-FFF2-40B4-BE49-F238E27FC236}">
                <a16:creationId xmlns:a16="http://schemas.microsoft.com/office/drawing/2014/main" id="{665B96E9-4D19-172A-6BD7-A5A18BB732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74520" y="5555918"/>
            <a:ext cx="1587096" cy="822732"/>
          </a:xfrm>
          <a:prstGeom prst="rect">
            <a:avLst/>
          </a:prstGeom>
        </p:spPr>
      </p:pic>
      <p:pic>
        <p:nvPicPr>
          <p:cNvPr id="15" name="Content Placeholder 13" descr="System software icon&#10;">
            <a:extLst>
              <a:ext uri="{FF2B5EF4-FFF2-40B4-BE49-F238E27FC236}">
                <a16:creationId xmlns:a16="http://schemas.microsoft.com/office/drawing/2014/main" id="{DE7514BB-3403-192C-194E-7BFCF19D755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56336" y="5492545"/>
            <a:ext cx="1533299" cy="79484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7C4F912-0F6F-2420-529B-C21448C740DB}"/>
              </a:ext>
            </a:extLst>
          </p:cNvPr>
          <p:cNvSpPr/>
          <p:nvPr/>
        </p:nvSpPr>
        <p:spPr>
          <a:xfrm>
            <a:off x="11330609" y="224886"/>
            <a:ext cx="517585" cy="4760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59765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3979</TotalTime>
  <Words>1541</Words>
  <Application>Microsoft Office PowerPoint</Application>
  <PresentationFormat>Widescreen</PresentationFormat>
  <Paragraphs>327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ＭＳ Ｐゴシック</vt:lpstr>
      <vt:lpstr>游ゴシック</vt:lpstr>
      <vt:lpstr>Amazon Ember</vt:lpstr>
      <vt:lpstr>Amazon Ember Light</vt:lpstr>
      <vt:lpstr>Arial</vt:lpstr>
      <vt:lpstr>Calibri</vt:lpstr>
      <vt:lpstr>Calibri Light</vt:lpstr>
      <vt:lpstr>FontAwesome</vt:lpstr>
      <vt:lpstr>Roboto Light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Mengheang Pho</dc:creator>
  <cp:lastModifiedBy>SENGHAK.CHHUN</cp:lastModifiedBy>
  <cp:revision>197</cp:revision>
  <dcterms:created xsi:type="dcterms:W3CDTF">2023-01-25T07:23:06Z</dcterms:created>
  <dcterms:modified xsi:type="dcterms:W3CDTF">2023-03-23T13:19:08Z</dcterms:modified>
</cp:coreProperties>
</file>